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75" r:id="rId3"/>
    <p:sldId id="326" r:id="rId4"/>
    <p:sldId id="415" r:id="rId5"/>
    <p:sldId id="405" r:id="rId6"/>
    <p:sldId id="471" r:id="rId7"/>
    <p:sldId id="428" r:id="rId8"/>
    <p:sldId id="400" r:id="rId9"/>
    <p:sldId id="329" r:id="rId10"/>
    <p:sldId id="406" r:id="rId11"/>
    <p:sldId id="407" r:id="rId12"/>
    <p:sldId id="412" r:id="rId13"/>
    <p:sldId id="413" r:id="rId14"/>
    <p:sldId id="358" r:id="rId15"/>
    <p:sldId id="431" r:id="rId16"/>
    <p:sldId id="359" r:id="rId17"/>
    <p:sldId id="454" r:id="rId18"/>
    <p:sldId id="408" r:id="rId19"/>
    <p:sldId id="422" r:id="rId20"/>
    <p:sldId id="416" r:id="rId21"/>
    <p:sldId id="419" r:id="rId22"/>
    <p:sldId id="409" r:id="rId23"/>
    <p:sldId id="410" r:id="rId24"/>
    <p:sldId id="417" r:id="rId25"/>
    <p:sldId id="418" r:id="rId26"/>
    <p:sldId id="436" r:id="rId27"/>
    <p:sldId id="420" r:id="rId28"/>
    <p:sldId id="364" r:id="rId29"/>
    <p:sldId id="427" r:id="rId30"/>
    <p:sldId id="460" r:id="rId31"/>
    <p:sldId id="461" r:id="rId32"/>
    <p:sldId id="462" r:id="rId33"/>
    <p:sldId id="463" r:id="rId34"/>
    <p:sldId id="464" r:id="rId35"/>
    <p:sldId id="465" r:id="rId36"/>
    <p:sldId id="452" r:id="rId37"/>
    <p:sldId id="467" r:id="rId38"/>
    <p:sldId id="455" r:id="rId39"/>
    <p:sldId id="466" r:id="rId40"/>
    <p:sldId id="457" r:id="rId41"/>
    <p:sldId id="459" r:id="rId42"/>
    <p:sldId id="337" r:id="rId43"/>
    <p:sldId id="314" r:id="rId44"/>
    <p:sldId id="444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5E9202-8AF9-7B42-B817-22D148D689E3}">
          <p14:sldIdLst>
            <p14:sldId id="256"/>
            <p14:sldId id="275"/>
            <p14:sldId id="326"/>
          </p14:sldIdLst>
        </p14:section>
        <p14:section name="Analisis descriptivo II" id="{A3291F99-C082-C04D-BD29-74AD9935121C}">
          <p14:sldIdLst/>
        </p14:section>
        <p14:section name="I. Breve repaso de los principios de visualizacion de datos" id="{D3448F2A-EB00-AC42-ADC2-B39705A80A5F}">
          <p14:sldIdLst>
            <p14:sldId id="415"/>
            <p14:sldId id="405"/>
            <p14:sldId id="471"/>
            <p14:sldId id="428"/>
            <p14:sldId id="400"/>
          </p14:sldIdLst>
        </p14:section>
        <p14:section name="II. Distinción de Metodos: Parametricos vs. No Parametricos" id="{F06AC147-1820-E64A-873C-8C467231AE8F}">
          <p14:sldIdLst>
            <p14:sldId id="329"/>
            <p14:sldId id="406"/>
            <p14:sldId id="407"/>
            <p14:sldId id="412"/>
            <p14:sldId id="413"/>
          </p14:sldIdLst>
        </p14:section>
        <p14:section name="III. Objetivo: Funciones de Densidad" id="{A99E6394-6FC2-C845-A0AE-7F156485CD1D}">
          <p14:sldIdLst>
            <p14:sldId id="358"/>
            <p14:sldId id="431"/>
            <p14:sldId id="359"/>
            <p14:sldId id="454"/>
            <p14:sldId id="408"/>
            <p14:sldId id="422"/>
          </p14:sldIdLst>
        </p14:section>
        <p14:section name="IV. Histograma" id="{532BBC8B-79E2-8641-8A2D-C0B21F790FD3}">
          <p14:sldIdLst>
            <p14:sldId id="416"/>
            <p14:sldId id="419"/>
            <p14:sldId id="409"/>
            <p14:sldId id="410"/>
            <p14:sldId id="417"/>
            <p14:sldId id="418"/>
            <p14:sldId id="436"/>
            <p14:sldId id="420"/>
          </p14:sldIdLst>
        </p14:section>
        <p14:section name="VI. Aplicaciones en Economia" id="{CF699739-05CE-704F-9F15-B038D141A05B}">
          <p14:sldIdLst>
            <p14:sldId id="364"/>
            <p14:sldId id="427"/>
            <p14:sldId id="460"/>
            <p14:sldId id="461"/>
            <p14:sldId id="462"/>
            <p14:sldId id="463"/>
            <p14:sldId id="464"/>
            <p14:sldId id="465"/>
            <p14:sldId id="452"/>
            <p14:sldId id="467"/>
            <p14:sldId id="455"/>
            <p14:sldId id="466"/>
            <p14:sldId id="457"/>
            <p14:sldId id="459"/>
          </p14:sldIdLst>
        </p14:section>
        <p14:section name="Conclusiones finales" id="{30AE4762-25DE-C74D-AF95-4AEC0CC37FB0}">
          <p14:sldIdLst>
            <p14:sldId id="337"/>
            <p14:sldId id="314"/>
            <p14:sldId id="4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849"/>
    <p:restoredTop sz="87384"/>
  </p:normalViewPr>
  <p:slideViewPr>
    <p:cSldViewPr snapToGrid="0">
      <p:cViewPr varScale="1">
        <p:scale>
          <a:sx n="82" d="100"/>
          <a:sy n="82" d="100"/>
        </p:scale>
        <p:origin x="184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C43C6C-5135-BC4B-BD1E-02F38DA0ECBD}" type="doc">
      <dgm:prSet loTypeId="urn:microsoft.com/office/officeart/2005/8/layout/gear1" loCatId="" qsTypeId="urn:microsoft.com/office/officeart/2005/8/quickstyle/simple1" qsCatId="simple" csTypeId="urn:microsoft.com/office/officeart/2005/8/colors/colorful3" csCatId="colorful" phldr="1"/>
      <dgm:spPr/>
    </dgm:pt>
    <dgm:pt modelId="{9D5834D3-DCBE-FE4A-9F3C-70C1F66B4852}">
      <dgm:prSet phldrT="[Text]" custT="1"/>
      <dgm:spPr/>
      <dgm:t>
        <a:bodyPr/>
        <a:lstStyle/>
        <a:p>
          <a:r>
            <a:rPr lang="es-ES_tradnl" sz="2800" noProof="0" dirty="0">
              <a:latin typeface="Gill Sans Nova Light" panose="020B0302020104020203" pitchFamily="34" charset="0"/>
            </a:rPr>
            <a:t>Modelos y Predicción</a:t>
          </a:r>
        </a:p>
      </dgm:t>
    </dgm:pt>
    <dgm:pt modelId="{BCAE287E-ED9A-3E48-8722-8F6B9573D100}" type="par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1154557-80C0-D242-9F38-2AE22E6B7511}" type="sibTrans" cxnId="{FB2A3C33-0D71-9C4D-BC1C-42096B83FC77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C1D9BF3-4558-C441-8CDB-F5F25B657909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Análisis Descriptivo</a:t>
          </a:r>
        </a:p>
      </dgm:t>
    </dgm:pt>
    <dgm:pt modelId="{881D90E0-E7C8-CC43-93B2-383911E0D2EB}" type="par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795D308-22A9-A146-9196-142AFCE44F43}" type="sibTrans" cxnId="{BA1A178B-6B5D-DF41-9526-BE3200DB330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D037808B-2E47-824B-B2E4-91155269E95D}">
      <dgm:prSet phldrT="[Text]" custT="1"/>
      <dgm:spPr/>
      <dgm:t>
        <a:bodyPr/>
        <a:lstStyle/>
        <a:p>
          <a:r>
            <a:rPr lang="es-ES_tradnl" sz="1800" noProof="0" dirty="0">
              <a:latin typeface="Gill Sans Nova Light" panose="020B0302020104020203" pitchFamily="34" charset="0"/>
            </a:rPr>
            <a:t>Limpieza de Datos</a:t>
          </a:r>
        </a:p>
      </dgm:t>
    </dgm:pt>
    <dgm:pt modelId="{ED8788D8-BEA6-C54B-993B-DA641453DD4E}" type="par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8D702279-B072-BE41-8B74-E88DB5DFA9BD}" type="sibTrans" cxnId="{956A9FDE-4C36-5441-913C-2944680EE34A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0056E4B-8ACB-724F-BDAD-85D5C5F064AF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Training-</a:t>
          </a:r>
          <a:r>
            <a:rPr lang="es-ES_tradnl" sz="16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noProof="0" dirty="0">
              <a:latin typeface="Gill Sans Nova Light" panose="020B0302020104020203" pitchFamily="34" charset="0"/>
            </a:rPr>
            <a:t> </a:t>
          </a:r>
          <a:r>
            <a:rPr lang="es-ES_tradnl" sz="1600" noProof="0" dirty="0" err="1">
              <a:latin typeface="Gill Sans Nova Light" panose="020B0302020104020203" pitchFamily="34" charset="0"/>
            </a:rPr>
            <a:t>datasets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527175C8-8AF8-CC45-9FF1-D63223F04F2D}" type="par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9B5DB3C3-3766-4348-8E63-CFF204EF4554}" type="sibTrans" cxnId="{528BBA78-C629-A844-80CB-C14428F4095D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E3A9F1EC-0DE4-4444-A45C-356F91B84DC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Muestras</a:t>
          </a:r>
        </a:p>
      </dgm:t>
    </dgm:pt>
    <dgm:pt modelId="{BD950AF3-A809-7143-9311-79DEFED2FA80}" type="par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4FC2C2DB-B394-6143-9616-8DF215A5B6BF}" type="sibTrans" cxnId="{20BA4BF6-514D-794F-8331-E4FB9660C586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CCFA7035-6F6F-3D4B-8B35-A16AD6A921E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Tablas</a:t>
          </a:r>
        </a:p>
      </dgm:t>
    </dgm:pt>
    <dgm:pt modelId="{AB3F1680-3360-BE4D-A584-4042D38A7BA2}" type="par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9FCB476-72D0-A149-A9EB-DF7EAC0E0FF0}" type="sibTrans" cxnId="{28408BF6-A79C-4143-A63D-6D814BBF52DB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B3B5F46C-A648-504C-8AAC-30ED2BAFD987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Histogramas</a:t>
          </a:r>
        </a:p>
      </dgm:t>
    </dgm:pt>
    <dgm:pt modelId="{5869E246-DEFC-A04C-9534-AD6BA0C6DD45}" type="par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0DE0AB-2728-3C40-97FB-74BBF7BD6E3A}" type="sibTrans" cxnId="{18D9A791-6FFE-7F4A-8CFE-0FD70E0CF150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53B4BE51-48B6-9843-9F9C-B235F95E2542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Ajuste de modelos</a:t>
          </a:r>
        </a:p>
      </dgm:t>
    </dgm:pt>
    <dgm:pt modelId="{55D16910-2739-2E41-9255-053D324BB326}" type="par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73E05C95-028B-7241-A19E-244D17A962E8}" type="sibTrans" cxnId="{EC0799C8-0EDF-314A-911D-AD885A4B8C95}">
      <dgm:prSet/>
      <dgm:spPr/>
      <dgm:t>
        <a:bodyPr/>
        <a:lstStyle/>
        <a:p>
          <a:endParaRPr lang="es-ES_tradnl" sz="2000" noProof="0" dirty="0">
            <a:latin typeface="Gill Sans Nova Light" panose="020B0302020104020203" pitchFamily="34" charset="0"/>
          </a:endParaRPr>
        </a:p>
      </dgm:t>
    </dgm:pt>
    <dgm:pt modelId="{A6C7C9D5-FB05-D844-9064-5C35550BACBB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Eliminar variables</a:t>
          </a:r>
        </a:p>
      </dgm:t>
    </dgm:pt>
    <dgm:pt modelId="{BA71D0E4-94A7-5C44-8402-856A315B5CAC}" type="parTrans" cxnId="{A3279BB0-CAE3-3140-86A8-3FF7D963165E}">
      <dgm:prSet/>
      <dgm:spPr/>
      <dgm:t>
        <a:bodyPr/>
        <a:lstStyle/>
        <a:p>
          <a:endParaRPr lang="en-US"/>
        </a:p>
      </dgm:t>
    </dgm:pt>
    <dgm:pt modelId="{7A3A7230-6DEC-364C-804E-09925F759DFC}" type="sibTrans" cxnId="{A3279BB0-CAE3-3140-86A8-3FF7D963165E}">
      <dgm:prSet/>
      <dgm:spPr/>
      <dgm:t>
        <a:bodyPr/>
        <a:lstStyle/>
        <a:p>
          <a:endParaRPr lang="en-US"/>
        </a:p>
      </dgm:t>
    </dgm:pt>
    <dgm:pt modelId="{366B1A80-632E-6A4A-8CBC-D3180F595C47}">
      <dgm:prSet phldrT="[Text]" custT="1"/>
      <dgm:spPr/>
      <dgm:t>
        <a:bodyPr/>
        <a:lstStyle/>
        <a:p>
          <a:r>
            <a:rPr lang="es-ES_tradnl" sz="1600" noProof="0" dirty="0" err="1">
              <a:latin typeface="Gill Sans Nova Light" panose="020B0302020104020203" pitchFamily="34" charset="0"/>
            </a:rPr>
            <a:t>Reshape</a:t>
          </a:r>
          <a:endParaRPr lang="es-ES_tradnl" sz="1600" noProof="0" dirty="0">
            <a:latin typeface="Gill Sans Nova Light" panose="020B0302020104020203" pitchFamily="34" charset="0"/>
          </a:endParaRPr>
        </a:p>
      </dgm:t>
    </dgm:pt>
    <dgm:pt modelId="{CCE81864-4AAB-EA48-8856-55FE2ECBA027}" type="parTrans" cxnId="{17A9DB82-D70C-3841-8231-65D0E616C61E}">
      <dgm:prSet/>
      <dgm:spPr/>
      <dgm:t>
        <a:bodyPr/>
        <a:lstStyle/>
        <a:p>
          <a:endParaRPr lang="en-US"/>
        </a:p>
      </dgm:t>
    </dgm:pt>
    <dgm:pt modelId="{C6964089-4F46-1D4A-A97A-E1789F64C6C0}" type="sibTrans" cxnId="{17A9DB82-D70C-3841-8231-65D0E616C61E}">
      <dgm:prSet/>
      <dgm:spPr/>
      <dgm:t>
        <a:bodyPr/>
        <a:lstStyle/>
        <a:p>
          <a:endParaRPr lang="en-US"/>
        </a:p>
      </dgm:t>
    </dgm:pt>
    <dgm:pt modelId="{09AF4F76-A191-3741-8104-35A15AC3511C}">
      <dgm:prSet phldrT="[Text]" custT="1"/>
      <dgm:spPr/>
      <dgm:t>
        <a:bodyPr/>
        <a:lstStyle/>
        <a:p>
          <a:r>
            <a:rPr lang="es-ES_tradnl" sz="1600" noProof="0" dirty="0">
              <a:latin typeface="Gill Sans Nova Light" panose="020B0302020104020203" pitchFamily="34" charset="0"/>
            </a:rPr>
            <a:t>PCA, Clusters, …</a:t>
          </a:r>
        </a:p>
      </dgm:t>
    </dgm:pt>
    <dgm:pt modelId="{51F2639B-CB35-4646-A10A-8D1CA9C95B68}" type="parTrans" cxnId="{A777EBBD-66CE-7E4C-871A-30D56CA8C1F9}">
      <dgm:prSet/>
      <dgm:spPr/>
      <dgm:t>
        <a:bodyPr/>
        <a:lstStyle/>
        <a:p>
          <a:endParaRPr lang="en-US"/>
        </a:p>
      </dgm:t>
    </dgm:pt>
    <dgm:pt modelId="{5FAC6C8D-BF75-E04F-89A2-D19A3B97247C}" type="sibTrans" cxnId="{A777EBBD-66CE-7E4C-871A-30D56CA8C1F9}">
      <dgm:prSet/>
      <dgm:spPr/>
      <dgm:t>
        <a:bodyPr/>
        <a:lstStyle/>
        <a:p>
          <a:endParaRPr lang="en-US"/>
        </a:p>
      </dgm:t>
    </dgm:pt>
    <dgm:pt modelId="{AA2D7C07-E3AF-F44B-BDAC-C0B0A6124799}" type="pres">
      <dgm:prSet presAssocID="{07C43C6C-5135-BC4B-BD1E-02F38DA0ECBD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CC346FA-4A14-A84C-9969-637AEC388AE2}" type="pres">
      <dgm:prSet presAssocID="{9D5834D3-DCBE-FE4A-9F3C-70C1F66B4852}" presName="gear1" presStyleLbl="node1" presStyleIdx="0" presStyleCnt="3">
        <dgm:presLayoutVars>
          <dgm:chMax val="1"/>
          <dgm:bulletEnabled val="1"/>
        </dgm:presLayoutVars>
      </dgm:prSet>
      <dgm:spPr/>
    </dgm:pt>
    <dgm:pt modelId="{6F1BA774-F9DF-BB46-90ED-1E58C5E3BBEC}" type="pres">
      <dgm:prSet presAssocID="{9D5834D3-DCBE-FE4A-9F3C-70C1F66B4852}" presName="gear1srcNode" presStyleLbl="node1" presStyleIdx="0" presStyleCnt="3"/>
      <dgm:spPr/>
    </dgm:pt>
    <dgm:pt modelId="{BFC858B6-67B8-4E46-B619-75745BF3BBE2}" type="pres">
      <dgm:prSet presAssocID="{9D5834D3-DCBE-FE4A-9F3C-70C1F66B4852}" presName="gear1dstNode" presStyleLbl="node1" presStyleIdx="0" presStyleCnt="3"/>
      <dgm:spPr/>
    </dgm:pt>
    <dgm:pt modelId="{4463CEEF-3FFD-2442-8720-91C26F81DA31}" type="pres">
      <dgm:prSet presAssocID="{9D5834D3-DCBE-FE4A-9F3C-70C1F66B4852}" presName="gear1ch" presStyleLbl="fgAcc1" presStyleIdx="0" presStyleCnt="3">
        <dgm:presLayoutVars>
          <dgm:chMax val="0"/>
          <dgm:bulletEnabled val="1"/>
        </dgm:presLayoutVars>
      </dgm:prSet>
      <dgm:spPr/>
    </dgm:pt>
    <dgm:pt modelId="{1256C406-6AA7-694B-A9CC-2C0E2709362F}" type="pres">
      <dgm:prSet presAssocID="{5C1D9BF3-4558-C441-8CDB-F5F25B657909}" presName="gear2" presStyleLbl="node1" presStyleIdx="1" presStyleCnt="3">
        <dgm:presLayoutVars>
          <dgm:chMax val="1"/>
          <dgm:bulletEnabled val="1"/>
        </dgm:presLayoutVars>
      </dgm:prSet>
      <dgm:spPr/>
    </dgm:pt>
    <dgm:pt modelId="{E9DF701F-09A1-2442-A083-139F4971AD2F}" type="pres">
      <dgm:prSet presAssocID="{5C1D9BF3-4558-C441-8CDB-F5F25B657909}" presName="gear2srcNode" presStyleLbl="node1" presStyleIdx="1" presStyleCnt="3"/>
      <dgm:spPr/>
    </dgm:pt>
    <dgm:pt modelId="{94050C01-7B6B-FD46-9980-ED2F5C8CE5C2}" type="pres">
      <dgm:prSet presAssocID="{5C1D9BF3-4558-C441-8CDB-F5F25B657909}" presName="gear2dstNode" presStyleLbl="node1" presStyleIdx="1" presStyleCnt="3"/>
      <dgm:spPr/>
    </dgm:pt>
    <dgm:pt modelId="{1B993F7D-C4FD-3F4A-B699-E7B45E6393E2}" type="pres">
      <dgm:prSet presAssocID="{5C1D9BF3-4558-C441-8CDB-F5F25B657909}" presName="gear2ch" presStyleLbl="fgAcc1" presStyleIdx="1" presStyleCnt="3">
        <dgm:presLayoutVars>
          <dgm:chMax val="0"/>
          <dgm:bulletEnabled val="1"/>
        </dgm:presLayoutVars>
      </dgm:prSet>
      <dgm:spPr/>
    </dgm:pt>
    <dgm:pt modelId="{F7C1E3D9-D3A5-F44F-A8AF-AF676044A6A0}" type="pres">
      <dgm:prSet presAssocID="{D037808B-2E47-824B-B2E4-91155269E95D}" presName="gear3" presStyleLbl="node1" presStyleIdx="2" presStyleCnt="3"/>
      <dgm:spPr/>
    </dgm:pt>
    <dgm:pt modelId="{97323462-AD88-094D-BDF2-9B255EA36A9E}" type="pres">
      <dgm:prSet presAssocID="{D037808B-2E47-824B-B2E4-91155269E95D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D5B0E98-1C02-1540-888E-97BCC9AA2CD1}" type="pres">
      <dgm:prSet presAssocID="{D037808B-2E47-824B-B2E4-91155269E95D}" presName="gear3srcNode" presStyleLbl="node1" presStyleIdx="2" presStyleCnt="3"/>
      <dgm:spPr/>
    </dgm:pt>
    <dgm:pt modelId="{5FBD5706-7166-4D46-81FE-90C898869241}" type="pres">
      <dgm:prSet presAssocID="{D037808B-2E47-824B-B2E4-91155269E95D}" presName="gear3dstNode" presStyleLbl="node1" presStyleIdx="2" presStyleCnt="3"/>
      <dgm:spPr/>
    </dgm:pt>
    <dgm:pt modelId="{F2F70D71-1549-DA4C-AE52-1D67B5E60328}" type="pres">
      <dgm:prSet presAssocID="{D037808B-2E47-824B-B2E4-91155269E95D}" presName="gear3ch" presStyleLbl="fgAcc1" presStyleIdx="2" presStyleCnt="3">
        <dgm:presLayoutVars>
          <dgm:chMax val="0"/>
          <dgm:bulletEnabled val="1"/>
        </dgm:presLayoutVars>
      </dgm:prSet>
      <dgm:spPr/>
    </dgm:pt>
    <dgm:pt modelId="{64D6B4A8-6DAE-7C4F-82B8-34EC1578BDEB}" type="pres">
      <dgm:prSet presAssocID="{E1154557-80C0-D242-9F38-2AE22E6B7511}" presName="connector1" presStyleLbl="sibTrans2D1" presStyleIdx="0" presStyleCnt="3"/>
      <dgm:spPr/>
    </dgm:pt>
    <dgm:pt modelId="{7BF98CC3-BBCC-4240-989B-3CCA849F73EF}" type="pres">
      <dgm:prSet presAssocID="{A795D308-22A9-A146-9196-142AFCE44F43}" presName="connector2" presStyleLbl="sibTrans2D1" presStyleIdx="1" presStyleCnt="3"/>
      <dgm:spPr/>
    </dgm:pt>
    <dgm:pt modelId="{FEA64E1C-E48C-5A40-A1FB-B14A94E05F3E}" type="pres">
      <dgm:prSet presAssocID="{8D702279-B072-BE41-8B74-E88DB5DFA9BD}" presName="connector3" presStyleLbl="sibTrans2D1" presStyleIdx="2" presStyleCnt="3"/>
      <dgm:spPr/>
    </dgm:pt>
  </dgm:ptLst>
  <dgm:cxnLst>
    <dgm:cxn modelId="{4F309A07-4F60-2A47-977C-E78E44077623}" type="presOf" srcId="{53B4BE51-48B6-9843-9F9C-B235F95E2542}" destId="{4463CEEF-3FFD-2442-8720-91C26F81DA31}" srcOrd="0" destOrd="1" presId="urn:microsoft.com/office/officeart/2005/8/layout/gear1"/>
    <dgm:cxn modelId="{D0D18B12-F425-E946-8A22-910F484681BB}" type="presOf" srcId="{5C1D9BF3-4558-C441-8CDB-F5F25B657909}" destId="{1256C406-6AA7-694B-A9CC-2C0E2709362F}" srcOrd="0" destOrd="0" presId="urn:microsoft.com/office/officeart/2005/8/layout/gear1"/>
    <dgm:cxn modelId="{B4E6EA16-6E2A-F642-8B1E-F28566093231}" type="presOf" srcId="{D037808B-2E47-824B-B2E4-91155269E95D}" destId="{97323462-AD88-094D-BDF2-9B255EA36A9E}" srcOrd="1" destOrd="0" presId="urn:microsoft.com/office/officeart/2005/8/layout/gear1"/>
    <dgm:cxn modelId="{33E7C71C-B6EF-7241-B5F9-5CFF01F112A1}" type="presOf" srcId="{5C1D9BF3-4558-C441-8CDB-F5F25B657909}" destId="{94050C01-7B6B-FD46-9980-ED2F5C8CE5C2}" srcOrd="2" destOrd="0" presId="urn:microsoft.com/office/officeart/2005/8/layout/gear1"/>
    <dgm:cxn modelId="{FB2A3C33-0D71-9C4D-BC1C-42096B83FC77}" srcId="{07C43C6C-5135-BC4B-BD1E-02F38DA0ECBD}" destId="{9D5834D3-DCBE-FE4A-9F3C-70C1F66B4852}" srcOrd="0" destOrd="0" parTransId="{BCAE287E-ED9A-3E48-8722-8F6B9573D100}" sibTransId="{E1154557-80C0-D242-9F38-2AE22E6B7511}"/>
    <dgm:cxn modelId="{28666342-540D-4049-AF73-93598A0D2B61}" type="presOf" srcId="{9D5834D3-DCBE-FE4A-9F3C-70C1F66B4852}" destId="{BFC858B6-67B8-4E46-B619-75745BF3BBE2}" srcOrd="2" destOrd="0" presId="urn:microsoft.com/office/officeart/2005/8/layout/gear1"/>
    <dgm:cxn modelId="{78753C43-3836-D64D-AA89-2706B6FA58AB}" type="presOf" srcId="{A6C7C9D5-FB05-D844-9064-5C35550BACBB}" destId="{F2F70D71-1549-DA4C-AE52-1D67B5E60328}" srcOrd="0" destOrd="1" presId="urn:microsoft.com/office/officeart/2005/8/layout/gear1"/>
    <dgm:cxn modelId="{47A38C4B-8B27-124D-855A-3320B35AEFC4}" type="presOf" srcId="{D037808B-2E47-824B-B2E4-91155269E95D}" destId="{DD5B0E98-1C02-1540-888E-97BCC9AA2CD1}" srcOrd="2" destOrd="0" presId="urn:microsoft.com/office/officeart/2005/8/layout/gear1"/>
    <dgm:cxn modelId="{367D154E-C9A2-5144-A466-A2D321D4DF37}" type="presOf" srcId="{B3B5F46C-A648-504C-8AAC-30ED2BAFD987}" destId="{1B993F7D-C4FD-3F4A-B699-E7B45E6393E2}" srcOrd="0" destOrd="1" presId="urn:microsoft.com/office/officeart/2005/8/layout/gear1"/>
    <dgm:cxn modelId="{5E123A51-BF16-9242-8C51-E4F1458FADFD}" type="presOf" srcId="{5C1D9BF3-4558-C441-8CDB-F5F25B657909}" destId="{E9DF701F-09A1-2442-A083-139F4971AD2F}" srcOrd="1" destOrd="0" presId="urn:microsoft.com/office/officeart/2005/8/layout/gear1"/>
    <dgm:cxn modelId="{5DC3875F-DED9-E94A-918B-C932452DB4CE}" type="presOf" srcId="{E0056E4B-8ACB-724F-BDAD-85D5C5F064AF}" destId="{4463CEEF-3FFD-2442-8720-91C26F81DA31}" srcOrd="0" destOrd="0" presId="urn:microsoft.com/office/officeart/2005/8/layout/gear1"/>
    <dgm:cxn modelId="{5C00AB6E-CC84-D64D-B830-0443C2CA0BDE}" type="presOf" srcId="{A795D308-22A9-A146-9196-142AFCE44F43}" destId="{7BF98CC3-BBCC-4240-989B-3CCA849F73EF}" srcOrd="0" destOrd="0" presId="urn:microsoft.com/office/officeart/2005/8/layout/gear1"/>
    <dgm:cxn modelId="{528BBA78-C629-A844-80CB-C14428F4095D}" srcId="{9D5834D3-DCBE-FE4A-9F3C-70C1F66B4852}" destId="{E0056E4B-8ACB-724F-BDAD-85D5C5F064AF}" srcOrd="0" destOrd="0" parTransId="{527175C8-8AF8-CC45-9FF1-D63223F04F2D}" sibTransId="{9B5DB3C3-3766-4348-8E63-CFF204EF4554}"/>
    <dgm:cxn modelId="{17A9DB82-D70C-3841-8231-65D0E616C61E}" srcId="{D037808B-2E47-824B-B2E4-91155269E95D}" destId="{366B1A80-632E-6A4A-8CBC-D3180F595C47}" srcOrd="2" destOrd="0" parTransId="{CCE81864-4AAB-EA48-8856-55FE2ECBA027}" sibTransId="{C6964089-4F46-1D4A-A97A-E1789F64C6C0}"/>
    <dgm:cxn modelId="{BA1A178B-6B5D-DF41-9526-BE3200DB3305}" srcId="{07C43C6C-5135-BC4B-BD1E-02F38DA0ECBD}" destId="{5C1D9BF3-4558-C441-8CDB-F5F25B657909}" srcOrd="1" destOrd="0" parTransId="{881D90E0-E7C8-CC43-93B2-383911E0D2EB}" sibTransId="{A795D308-22A9-A146-9196-142AFCE44F43}"/>
    <dgm:cxn modelId="{18D9A791-6FFE-7F4A-8CFE-0FD70E0CF150}" srcId="{5C1D9BF3-4558-C441-8CDB-F5F25B657909}" destId="{B3B5F46C-A648-504C-8AAC-30ED2BAFD987}" srcOrd="1" destOrd="0" parTransId="{5869E246-DEFC-A04C-9534-AD6BA0C6DD45}" sibTransId="{530DE0AB-2728-3C40-97FB-74BBF7BD6E3A}"/>
    <dgm:cxn modelId="{5739C3A5-2A9F-C041-9AB9-DEF490963754}" type="presOf" srcId="{D037808B-2E47-824B-B2E4-91155269E95D}" destId="{5FBD5706-7166-4D46-81FE-90C898869241}" srcOrd="3" destOrd="0" presId="urn:microsoft.com/office/officeart/2005/8/layout/gear1"/>
    <dgm:cxn modelId="{A3279BB0-CAE3-3140-86A8-3FF7D963165E}" srcId="{D037808B-2E47-824B-B2E4-91155269E95D}" destId="{A6C7C9D5-FB05-D844-9064-5C35550BACBB}" srcOrd="1" destOrd="0" parTransId="{BA71D0E4-94A7-5C44-8402-856A315B5CAC}" sibTransId="{7A3A7230-6DEC-364C-804E-09925F759DFC}"/>
    <dgm:cxn modelId="{A777EBBD-66CE-7E4C-871A-30D56CA8C1F9}" srcId="{5C1D9BF3-4558-C441-8CDB-F5F25B657909}" destId="{09AF4F76-A191-3741-8104-35A15AC3511C}" srcOrd="2" destOrd="0" parTransId="{51F2639B-CB35-4646-A10A-8D1CA9C95B68}" sibTransId="{5FAC6C8D-BF75-E04F-89A2-D19A3B97247C}"/>
    <dgm:cxn modelId="{60BC14C1-6521-8941-8CA1-FCD2FB329A35}" type="presOf" srcId="{D037808B-2E47-824B-B2E4-91155269E95D}" destId="{F7C1E3D9-D3A5-F44F-A8AF-AF676044A6A0}" srcOrd="0" destOrd="0" presId="urn:microsoft.com/office/officeart/2005/8/layout/gear1"/>
    <dgm:cxn modelId="{82858EC2-F01F-5541-9E75-A0765CD6C9A0}" type="presOf" srcId="{8D702279-B072-BE41-8B74-E88DB5DFA9BD}" destId="{FEA64E1C-E48C-5A40-A1FB-B14A94E05F3E}" srcOrd="0" destOrd="0" presId="urn:microsoft.com/office/officeart/2005/8/layout/gear1"/>
    <dgm:cxn modelId="{EC0799C8-0EDF-314A-911D-AD885A4B8C95}" srcId="{9D5834D3-DCBE-FE4A-9F3C-70C1F66B4852}" destId="{53B4BE51-48B6-9843-9F9C-B235F95E2542}" srcOrd="1" destOrd="0" parTransId="{55D16910-2739-2E41-9255-053D324BB326}" sibTransId="{73E05C95-028B-7241-A19E-244D17A962E8}"/>
    <dgm:cxn modelId="{97736BCC-4F91-914F-85C5-9D0AE687FABE}" type="presOf" srcId="{E3A9F1EC-0DE4-4444-A45C-356F91B84DCB}" destId="{F2F70D71-1549-DA4C-AE52-1D67B5E60328}" srcOrd="0" destOrd="0" presId="urn:microsoft.com/office/officeart/2005/8/layout/gear1"/>
    <dgm:cxn modelId="{703AE9CC-B44A-EB4E-BAAE-A004D8A373E3}" type="presOf" srcId="{366B1A80-632E-6A4A-8CBC-D3180F595C47}" destId="{F2F70D71-1549-DA4C-AE52-1D67B5E60328}" srcOrd="0" destOrd="2" presId="urn:microsoft.com/office/officeart/2005/8/layout/gear1"/>
    <dgm:cxn modelId="{956A9FDE-4C36-5441-913C-2944680EE34A}" srcId="{07C43C6C-5135-BC4B-BD1E-02F38DA0ECBD}" destId="{D037808B-2E47-824B-B2E4-91155269E95D}" srcOrd="2" destOrd="0" parTransId="{ED8788D8-BEA6-C54B-993B-DA641453DD4E}" sibTransId="{8D702279-B072-BE41-8B74-E88DB5DFA9BD}"/>
    <dgm:cxn modelId="{E37F4BDF-32A2-8E4D-AD55-8CF5B78E3E9E}" type="presOf" srcId="{E1154557-80C0-D242-9F38-2AE22E6B7511}" destId="{64D6B4A8-6DAE-7C4F-82B8-34EC1578BDEB}" srcOrd="0" destOrd="0" presId="urn:microsoft.com/office/officeart/2005/8/layout/gear1"/>
    <dgm:cxn modelId="{3CD492DF-2863-FA4B-92D6-9251E4833D50}" type="presOf" srcId="{09AF4F76-A191-3741-8104-35A15AC3511C}" destId="{1B993F7D-C4FD-3F4A-B699-E7B45E6393E2}" srcOrd="0" destOrd="2" presId="urn:microsoft.com/office/officeart/2005/8/layout/gear1"/>
    <dgm:cxn modelId="{3ECE35E5-E077-CA4E-9DA8-143BA6040B67}" type="presOf" srcId="{07C43C6C-5135-BC4B-BD1E-02F38DA0ECBD}" destId="{AA2D7C07-E3AF-F44B-BDAC-C0B0A6124799}" srcOrd="0" destOrd="0" presId="urn:microsoft.com/office/officeart/2005/8/layout/gear1"/>
    <dgm:cxn modelId="{868B75ED-BB05-084F-B135-369EB7BCA925}" type="presOf" srcId="{9D5834D3-DCBE-FE4A-9F3C-70C1F66B4852}" destId="{8CC346FA-4A14-A84C-9969-637AEC388AE2}" srcOrd="0" destOrd="0" presId="urn:microsoft.com/office/officeart/2005/8/layout/gear1"/>
    <dgm:cxn modelId="{20BA4BF6-514D-794F-8331-E4FB9660C586}" srcId="{D037808B-2E47-824B-B2E4-91155269E95D}" destId="{E3A9F1EC-0DE4-4444-A45C-356F91B84DCB}" srcOrd="0" destOrd="0" parTransId="{BD950AF3-A809-7143-9311-79DEFED2FA80}" sibTransId="{4FC2C2DB-B394-6143-9616-8DF215A5B6BF}"/>
    <dgm:cxn modelId="{28408BF6-A79C-4143-A63D-6D814BBF52DB}" srcId="{5C1D9BF3-4558-C441-8CDB-F5F25B657909}" destId="{CCFA7035-6F6F-3D4B-8B35-A16AD6A921E7}" srcOrd="0" destOrd="0" parTransId="{AB3F1680-3360-BE4D-A584-4042D38A7BA2}" sibTransId="{79FCB476-72D0-A149-A9EB-DF7EAC0E0FF0}"/>
    <dgm:cxn modelId="{7A8248FD-BAB2-2345-95C2-6E49607D029B}" type="presOf" srcId="{CCFA7035-6F6F-3D4B-8B35-A16AD6A921E7}" destId="{1B993F7D-C4FD-3F4A-B699-E7B45E6393E2}" srcOrd="0" destOrd="0" presId="urn:microsoft.com/office/officeart/2005/8/layout/gear1"/>
    <dgm:cxn modelId="{0074AEFE-F3EE-0D4B-97CA-450BCADFBCB6}" type="presOf" srcId="{9D5834D3-DCBE-FE4A-9F3C-70C1F66B4852}" destId="{6F1BA774-F9DF-BB46-90ED-1E58C5E3BBEC}" srcOrd="1" destOrd="0" presId="urn:microsoft.com/office/officeart/2005/8/layout/gear1"/>
    <dgm:cxn modelId="{D04DCA91-A2A7-4F40-9FFC-6155B5C3945F}" type="presParOf" srcId="{AA2D7C07-E3AF-F44B-BDAC-C0B0A6124799}" destId="{8CC346FA-4A14-A84C-9969-637AEC388AE2}" srcOrd="0" destOrd="0" presId="urn:microsoft.com/office/officeart/2005/8/layout/gear1"/>
    <dgm:cxn modelId="{9D8FCAEE-51E8-8F46-9BEC-44968B145F21}" type="presParOf" srcId="{AA2D7C07-E3AF-F44B-BDAC-C0B0A6124799}" destId="{6F1BA774-F9DF-BB46-90ED-1E58C5E3BBEC}" srcOrd="1" destOrd="0" presId="urn:microsoft.com/office/officeart/2005/8/layout/gear1"/>
    <dgm:cxn modelId="{838704C0-235B-424A-84EE-8435F60C63C9}" type="presParOf" srcId="{AA2D7C07-E3AF-F44B-BDAC-C0B0A6124799}" destId="{BFC858B6-67B8-4E46-B619-75745BF3BBE2}" srcOrd="2" destOrd="0" presId="urn:microsoft.com/office/officeart/2005/8/layout/gear1"/>
    <dgm:cxn modelId="{D267E66A-1371-294D-B572-6EEF5201FE65}" type="presParOf" srcId="{AA2D7C07-E3AF-F44B-BDAC-C0B0A6124799}" destId="{4463CEEF-3FFD-2442-8720-91C26F81DA31}" srcOrd="3" destOrd="0" presId="urn:microsoft.com/office/officeart/2005/8/layout/gear1"/>
    <dgm:cxn modelId="{1B5B3604-5D58-6443-B036-AEB987877649}" type="presParOf" srcId="{AA2D7C07-E3AF-F44B-BDAC-C0B0A6124799}" destId="{1256C406-6AA7-694B-A9CC-2C0E2709362F}" srcOrd="4" destOrd="0" presId="urn:microsoft.com/office/officeart/2005/8/layout/gear1"/>
    <dgm:cxn modelId="{15E9B7F8-55D2-0343-B160-31C2A219DAA6}" type="presParOf" srcId="{AA2D7C07-E3AF-F44B-BDAC-C0B0A6124799}" destId="{E9DF701F-09A1-2442-A083-139F4971AD2F}" srcOrd="5" destOrd="0" presId="urn:microsoft.com/office/officeart/2005/8/layout/gear1"/>
    <dgm:cxn modelId="{09936EEB-A38E-7D43-8FCE-4DAE33EF1AD0}" type="presParOf" srcId="{AA2D7C07-E3AF-F44B-BDAC-C0B0A6124799}" destId="{94050C01-7B6B-FD46-9980-ED2F5C8CE5C2}" srcOrd="6" destOrd="0" presId="urn:microsoft.com/office/officeart/2005/8/layout/gear1"/>
    <dgm:cxn modelId="{C3B8F9FC-FB21-BE43-A66F-09CC9D70A9C0}" type="presParOf" srcId="{AA2D7C07-E3AF-F44B-BDAC-C0B0A6124799}" destId="{1B993F7D-C4FD-3F4A-B699-E7B45E6393E2}" srcOrd="7" destOrd="0" presId="urn:microsoft.com/office/officeart/2005/8/layout/gear1"/>
    <dgm:cxn modelId="{72E77A8E-30A8-4F45-9D8B-E762643C36C6}" type="presParOf" srcId="{AA2D7C07-E3AF-F44B-BDAC-C0B0A6124799}" destId="{F7C1E3D9-D3A5-F44F-A8AF-AF676044A6A0}" srcOrd="8" destOrd="0" presId="urn:microsoft.com/office/officeart/2005/8/layout/gear1"/>
    <dgm:cxn modelId="{43E51CD2-8C57-3A4C-AA05-0F41C09F3D7A}" type="presParOf" srcId="{AA2D7C07-E3AF-F44B-BDAC-C0B0A6124799}" destId="{97323462-AD88-094D-BDF2-9B255EA36A9E}" srcOrd="9" destOrd="0" presId="urn:microsoft.com/office/officeart/2005/8/layout/gear1"/>
    <dgm:cxn modelId="{030BF47A-6C03-404B-BC77-076EC764EAE2}" type="presParOf" srcId="{AA2D7C07-E3AF-F44B-BDAC-C0B0A6124799}" destId="{DD5B0E98-1C02-1540-888E-97BCC9AA2CD1}" srcOrd="10" destOrd="0" presId="urn:microsoft.com/office/officeart/2005/8/layout/gear1"/>
    <dgm:cxn modelId="{8FCEC252-5FE4-D246-B6E3-CA57CB704C72}" type="presParOf" srcId="{AA2D7C07-E3AF-F44B-BDAC-C0B0A6124799}" destId="{5FBD5706-7166-4D46-81FE-90C898869241}" srcOrd="11" destOrd="0" presId="urn:microsoft.com/office/officeart/2005/8/layout/gear1"/>
    <dgm:cxn modelId="{29725EE9-F892-5A42-BECC-BD61085A5586}" type="presParOf" srcId="{AA2D7C07-E3AF-F44B-BDAC-C0B0A6124799}" destId="{F2F70D71-1549-DA4C-AE52-1D67B5E60328}" srcOrd="12" destOrd="0" presId="urn:microsoft.com/office/officeart/2005/8/layout/gear1"/>
    <dgm:cxn modelId="{11AB5EB7-B478-CA43-98B7-B0B016BA3A50}" type="presParOf" srcId="{AA2D7C07-E3AF-F44B-BDAC-C0B0A6124799}" destId="{64D6B4A8-6DAE-7C4F-82B8-34EC1578BDEB}" srcOrd="13" destOrd="0" presId="urn:microsoft.com/office/officeart/2005/8/layout/gear1"/>
    <dgm:cxn modelId="{4CB19FF0-42E1-DA4F-B977-AE11F8A22A5A}" type="presParOf" srcId="{AA2D7C07-E3AF-F44B-BDAC-C0B0A6124799}" destId="{7BF98CC3-BBCC-4240-989B-3CCA849F73EF}" srcOrd="14" destOrd="0" presId="urn:microsoft.com/office/officeart/2005/8/layout/gear1"/>
    <dgm:cxn modelId="{29D62AAC-D80D-A748-A23D-C2186F267364}" type="presParOf" srcId="{AA2D7C07-E3AF-F44B-BDAC-C0B0A6124799}" destId="{FEA64E1C-E48C-5A40-A1FB-B14A94E05F3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06D236-24CA-6847-AD4E-B647E3795DC1}" type="doc">
      <dgm:prSet loTypeId="urn:microsoft.com/office/officeart/2005/8/layout/equation2" loCatId="" qsTypeId="urn:microsoft.com/office/officeart/2005/8/quickstyle/simple1" qsCatId="simple" csTypeId="urn:microsoft.com/office/officeart/2005/8/colors/accent0_1" csCatId="mainScheme" phldr="1"/>
      <dgm:spPr/>
    </dgm:pt>
    <dgm:pt modelId="{308B2355-C34E-AF41-A91B-0DA5CB5E055E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b="1" noProof="0" dirty="0">
              <a:solidFill>
                <a:schemeClr val="bg1"/>
              </a:solidFill>
              <a:latin typeface="Gill Sans Nova Light" panose="020B0302020104020203" pitchFamily="34" charset="0"/>
            </a:rPr>
            <a:t>Paramétrico</a:t>
          </a:r>
        </a:p>
      </dgm:t>
    </dgm:pt>
    <dgm:pt modelId="{A5975729-A4FE-4841-A0D4-AA5F56C8FDB1}" type="parTrans" cxnId="{9D5176DE-41CA-2E4E-9525-A10A306709D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FB02458D-7F5B-774D-8A4B-8F47EC313124}" type="sibTrans" cxnId="{9D5176DE-41CA-2E4E-9525-A10A306709D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564246BB-2D04-CF42-882E-E73FF72A3F8D}">
      <dgm:prSet phldrT="[Text]"/>
      <dgm:spPr>
        <a:solidFill>
          <a:srgbClr val="002060"/>
        </a:solidFill>
      </dgm:spPr>
      <dgm:t>
        <a:bodyPr/>
        <a:lstStyle/>
        <a:p>
          <a:r>
            <a:rPr lang="es-ES_tradnl" b="1" noProof="0" dirty="0">
              <a:solidFill>
                <a:schemeClr val="bg1"/>
              </a:solidFill>
              <a:latin typeface="Gill Sans Nova Light" panose="020B0302020104020203" pitchFamily="34" charset="0"/>
            </a:rPr>
            <a:t>No Paramétrico</a:t>
          </a:r>
        </a:p>
      </dgm:t>
    </dgm:pt>
    <dgm:pt modelId="{5FB719BA-8A33-FF47-9485-690F87B4CB3E}" type="parTrans" cxnId="{FD927B7A-EEC2-DA44-99EE-4F6568061C3A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3028443A-A0DC-3043-99CD-05359C8E9385}" type="sibTrans" cxnId="{FD927B7A-EEC2-DA44-99EE-4F6568061C3A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39E4769-4C5C-BA41-9F4D-71A843108F56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_tradnl" sz="2400" noProof="0" dirty="0">
              <a:latin typeface="Gill Sans Nova Light" panose="020B0302020104020203" pitchFamily="34" charset="0"/>
            </a:rPr>
            <a:t>Semi-Paramétrico</a:t>
          </a:r>
        </a:p>
      </dgm:t>
    </dgm:pt>
    <dgm:pt modelId="{492AD802-C612-2F40-8C1D-8CDBABBF36ED}" type="parTrans" cxnId="{3EC7FC64-69A3-AB49-A4E5-1840B9CA6CF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0870D648-6E95-564B-BBBA-8922AA1C2FC7}" type="sibTrans" cxnId="{3EC7FC64-69A3-AB49-A4E5-1840B9CA6CF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DB3B8393-012B-634A-9588-3B8B6C8F6DC0}" type="pres">
      <dgm:prSet presAssocID="{0D06D236-24CA-6847-AD4E-B647E3795DC1}" presName="Name0" presStyleCnt="0">
        <dgm:presLayoutVars>
          <dgm:dir/>
          <dgm:resizeHandles val="exact"/>
        </dgm:presLayoutVars>
      </dgm:prSet>
      <dgm:spPr/>
    </dgm:pt>
    <dgm:pt modelId="{3AD08553-45AB-C840-9353-5B04EC626E0C}" type="pres">
      <dgm:prSet presAssocID="{0D06D236-24CA-6847-AD4E-B647E3795DC1}" presName="vNodes" presStyleCnt="0"/>
      <dgm:spPr/>
    </dgm:pt>
    <dgm:pt modelId="{D2F5CF07-BCF8-8E49-96DC-16E452794976}" type="pres">
      <dgm:prSet presAssocID="{308B2355-C34E-AF41-A91B-0DA5CB5E055E}" presName="node" presStyleLbl="node1" presStyleIdx="0" presStyleCnt="3">
        <dgm:presLayoutVars>
          <dgm:bulletEnabled val="1"/>
        </dgm:presLayoutVars>
      </dgm:prSet>
      <dgm:spPr/>
    </dgm:pt>
    <dgm:pt modelId="{6A19C655-8D4F-5B49-B25E-AB98CB9250A6}" type="pres">
      <dgm:prSet presAssocID="{FB02458D-7F5B-774D-8A4B-8F47EC313124}" presName="spacerT" presStyleCnt="0"/>
      <dgm:spPr/>
    </dgm:pt>
    <dgm:pt modelId="{26E6C1B5-205E-F947-AE79-E0A84DF312A6}" type="pres">
      <dgm:prSet presAssocID="{FB02458D-7F5B-774D-8A4B-8F47EC313124}" presName="sibTrans" presStyleLbl="sibTrans2D1" presStyleIdx="0" presStyleCnt="2"/>
      <dgm:spPr/>
    </dgm:pt>
    <dgm:pt modelId="{9E2D0CFA-BA74-4548-BE7E-3F0ABA5D0367}" type="pres">
      <dgm:prSet presAssocID="{FB02458D-7F5B-774D-8A4B-8F47EC313124}" presName="spacerB" presStyleCnt="0"/>
      <dgm:spPr/>
    </dgm:pt>
    <dgm:pt modelId="{54646CE3-0B82-B24C-BB0E-DB8E40368D1D}" type="pres">
      <dgm:prSet presAssocID="{564246BB-2D04-CF42-882E-E73FF72A3F8D}" presName="node" presStyleLbl="node1" presStyleIdx="1" presStyleCnt="3">
        <dgm:presLayoutVars>
          <dgm:bulletEnabled val="1"/>
        </dgm:presLayoutVars>
      </dgm:prSet>
      <dgm:spPr/>
    </dgm:pt>
    <dgm:pt modelId="{69E6F0D2-6F10-9C45-88E7-D375FB9C4407}" type="pres">
      <dgm:prSet presAssocID="{0D06D236-24CA-6847-AD4E-B647E3795DC1}" presName="sibTransLast" presStyleLbl="sibTrans2D1" presStyleIdx="1" presStyleCnt="2"/>
      <dgm:spPr/>
    </dgm:pt>
    <dgm:pt modelId="{AE2B8F33-6708-784C-8BF4-BDC43789D6A6}" type="pres">
      <dgm:prSet presAssocID="{0D06D236-24CA-6847-AD4E-B647E3795DC1}" presName="connectorText" presStyleLbl="sibTrans2D1" presStyleIdx="1" presStyleCnt="2"/>
      <dgm:spPr/>
    </dgm:pt>
    <dgm:pt modelId="{2FCDD310-9FCE-9740-AA3A-0CFD2EC97254}" type="pres">
      <dgm:prSet presAssocID="{0D06D236-24CA-6847-AD4E-B647E3795DC1}" presName="lastNode" presStyleLbl="node1" presStyleIdx="2" presStyleCnt="3" custScaleX="125062" custScaleY="125719">
        <dgm:presLayoutVars>
          <dgm:bulletEnabled val="1"/>
        </dgm:presLayoutVars>
      </dgm:prSet>
      <dgm:spPr/>
    </dgm:pt>
  </dgm:ptLst>
  <dgm:cxnLst>
    <dgm:cxn modelId="{1BEECF1A-9C8E-4E4D-9CFC-06518BDE5ACF}" type="presOf" srcId="{308B2355-C34E-AF41-A91B-0DA5CB5E055E}" destId="{D2F5CF07-BCF8-8E49-96DC-16E452794976}" srcOrd="0" destOrd="0" presId="urn:microsoft.com/office/officeart/2005/8/layout/equation2"/>
    <dgm:cxn modelId="{5A495832-8B31-F840-9EC7-9F0E124B2825}" type="presOf" srcId="{3028443A-A0DC-3043-99CD-05359C8E9385}" destId="{69E6F0D2-6F10-9C45-88E7-D375FB9C4407}" srcOrd="0" destOrd="0" presId="urn:microsoft.com/office/officeart/2005/8/layout/equation2"/>
    <dgm:cxn modelId="{43D8A740-ACBD-5642-9B9C-B6EB7933023E}" type="presOf" srcId="{564246BB-2D04-CF42-882E-E73FF72A3F8D}" destId="{54646CE3-0B82-B24C-BB0E-DB8E40368D1D}" srcOrd="0" destOrd="0" presId="urn:microsoft.com/office/officeart/2005/8/layout/equation2"/>
    <dgm:cxn modelId="{D0ECB759-DFA9-8F4B-AF9C-297FF3488C5E}" type="presOf" srcId="{939E4769-4C5C-BA41-9F4D-71A843108F56}" destId="{2FCDD310-9FCE-9740-AA3A-0CFD2EC97254}" srcOrd="0" destOrd="0" presId="urn:microsoft.com/office/officeart/2005/8/layout/equation2"/>
    <dgm:cxn modelId="{3EC7FC64-69A3-AB49-A4E5-1840B9CA6CF4}" srcId="{0D06D236-24CA-6847-AD4E-B647E3795DC1}" destId="{939E4769-4C5C-BA41-9F4D-71A843108F56}" srcOrd="2" destOrd="0" parTransId="{492AD802-C612-2F40-8C1D-8CDBABBF36ED}" sibTransId="{0870D648-6E95-564B-BBBA-8922AA1C2FC7}"/>
    <dgm:cxn modelId="{FD927B7A-EEC2-DA44-99EE-4F6568061C3A}" srcId="{0D06D236-24CA-6847-AD4E-B647E3795DC1}" destId="{564246BB-2D04-CF42-882E-E73FF72A3F8D}" srcOrd="1" destOrd="0" parTransId="{5FB719BA-8A33-FF47-9485-690F87B4CB3E}" sibTransId="{3028443A-A0DC-3043-99CD-05359C8E9385}"/>
    <dgm:cxn modelId="{81EA9CC9-FF2E-2E40-A7D6-F4FA09DDEB9E}" type="presOf" srcId="{3028443A-A0DC-3043-99CD-05359C8E9385}" destId="{AE2B8F33-6708-784C-8BF4-BDC43789D6A6}" srcOrd="1" destOrd="0" presId="urn:microsoft.com/office/officeart/2005/8/layout/equation2"/>
    <dgm:cxn modelId="{B645A6DB-5424-8042-A7FF-EFFFBD5B6124}" type="presOf" srcId="{0D06D236-24CA-6847-AD4E-B647E3795DC1}" destId="{DB3B8393-012B-634A-9588-3B8B6C8F6DC0}" srcOrd="0" destOrd="0" presId="urn:microsoft.com/office/officeart/2005/8/layout/equation2"/>
    <dgm:cxn modelId="{9D5176DE-41CA-2E4E-9525-A10A306709D4}" srcId="{0D06D236-24CA-6847-AD4E-B647E3795DC1}" destId="{308B2355-C34E-AF41-A91B-0DA5CB5E055E}" srcOrd="0" destOrd="0" parTransId="{A5975729-A4FE-4841-A0D4-AA5F56C8FDB1}" sibTransId="{FB02458D-7F5B-774D-8A4B-8F47EC313124}"/>
    <dgm:cxn modelId="{9A6023F4-B2C4-6D47-81A2-5655D273F992}" type="presOf" srcId="{FB02458D-7F5B-774D-8A4B-8F47EC313124}" destId="{26E6C1B5-205E-F947-AE79-E0A84DF312A6}" srcOrd="0" destOrd="0" presId="urn:microsoft.com/office/officeart/2005/8/layout/equation2"/>
    <dgm:cxn modelId="{8B9D7396-79CC-3741-9148-5CCAC1CDE744}" type="presParOf" srcId="{DB3B8393-012B-634A-9588-3B8B6C8F6DC0}" destId="{3AD08553-45AB-C840-9353-5B04EC626E0C}" srcOrd="0" destOrd="0" presId="urn:microsoft.com/office/officeart/2005/8/layout/equation2"/>
    <dgm:cxn modelId="{02B01193-1B6A-1240-9E5B-D364EB7F5339}" type="presParOf" srcId="{3AD08553-45AB-C840-9353-5B04EC626E0C}" destId="{D2F5CF07-BCF8-8E49-96DC-16E452794976}" srcOrd="0" destOrd="0" presId="urn:microsoft.com/office/officeart/2005/8/layout/equation2"/>
    <dgm:cxn modelId="{7FDE03D3-FD69-2B43-B911-E043EAEC0162}" type="presParOf" srcId="{3AD08553-45AB-C840-9353-5B04EC626E0C}" destId="{6A19C655-8D4F-5B49-B25E-AB98CB9250A6}" srcOrd="1" destOrd="0" presId="urn:microsoft.com/office/officeart/2005/8/layout/equation2"/>
    <dgm:cxn modelId="{D1ECE20C-0CB8-BA42-8508-95D22B0F23CA}" type="presParOf" srcId="{3AD08553-45AB-C840-9353-5B04EC626E0C}" destId="{26E6C1B5-205E-F947-AE79-E0A84DF312A6}" srcOrd="2" destOrd="0" presId="urn:microsoft.com/office/officeart/2005/8/layout/equation2"/>
    <dgm:cxn modelId="{49664DBE-4FF1-4D40-A328-02458A7C39B4}" type="presParOf" srcId="{3AD08553-45AB-C840-9353-5B04EC626E0C}" destId="{9E2D0CFA-BA74-4548-BE7E-3F0ABA5D0367}" srcOrd="3" destOrd="0" presId="urn:microsoft.com/office/officeart/2005/8/layout/equation2"/>
    <dgm:cxn modelId="{FE3AA7D8-0644-5A40-9D2B-A77FD3B74AE5}" type="presParOf" srcId="{3AD08553-45AB-C840-9353-5B04EC626E0C}" destId="{54646CE3-0B82-B24C-BB0E-DB8E40368D1D}" srcOrd="4" destOrd="0" presId="urn:microsoft.com/office/officeart/2005/8/layout/equation2"/>
    <dgm:cxn modelId="{8204269C-00DE-804C-BD7D-A56DFA195D76}" type="presParOf" srcId="{DB3B8393-012B-634A-9588-3B8B6C8F6DC0}" destId="{69E6F0D2-6F10-9C45-88E7-D375FB9C4407}" srcOrd="1" destOrd="0" presId="urn:microsoft.com/office/officeart/2005/8/layout/equation2"/>
    <dgm:cxn modelId="{90833AED-BCA1-BE4E-8D74-3A2567C90153}" type="presParOf" srcId="{69E6F0D2-6F10-9C45-88E7-D375FB9C4407}" destId="{AE2B8F33-6708-784C-8BF4-BDC43789D6A6}" srcOrd="0" destOrd="0" presId="urn:microsoft.com/office/officeart/2005/8/layout/equation2"/>
    <dgm:cxn modelId="{251266BC-9778-D741-B5F5-AF238D61C934}" type="presParOf" srcId="{DB3B8393-012B-634A-9588-3B8B6C8F6DC0}" destId="{2FCDD310-9FCE-9740-AA3A-0CFD2EC97254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1626C3-3729-714F-94C2-171B20A9E52D}" type="doc">
      <dgm:prSet loTypeId="urn:microsoft.com/office/officeart/2005/8/layout/arrow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D0AE88-A877-8242-BDBF-C2D1925D397E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A mayor número de bins</a:t>
          </a:r>
        </a:p>
      </dgm:t>
    </dgm:pt>
    <dgm:pt modelId="{6AABDE02-79BD-864F-8ACA-84E8BDE15814}" type="par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4A2B97A5-95F3-4240-845E-94AFCB797E28}" type="sibTrans" cxnId="{8EEE6077-65B5-AB47-933F-D7523EAB23E6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677C7B22-F18F-104C-B819-9C5C5BEE48CF}">
      <dgm:prSet phldrT="[Text]"/>
      <dgm:spPr/>
      <dgm:t>
        <a:bodyPr/>
        <a:lstStyle/>
        <a:p>
          <a:r>
            <a:rPr lang="es-ES_tradnl" noProof="0" dirty="0">
              <a:latin typeface="Gill Sans Nova Light" panose="020B0302020104020203" pitchFamily="34" charset="0"/>
            </a:rPr>
            <a:t>Menor sesgo del Histograma</a:t>
          </a:r>
        </a:p>
      </dgm:t>
    </dgm:pt>
    <dgm:pt modelId="{CC72FE40-36D9-7540-B76A-8FC8BCA09506}" type="par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B962A88C-EB56-554F-99BB-1A15BAF8ABEB}" type="sibTrans" cxnId="{8B30058E-6A32-BD4B-9C2D-D35973334944}">
      <dgm:prSet/>
      <dgm:spPr/>
      <dgm:t>
        <a:bodyPr/>
        <a:lstStyle/>
        <a:p>
          <a:endParaRPr lang="es-ES_tradnl" noProof="0" dirty="0">
            <a:latin typeface="Gill Sans Nova Light" panose="020B0302020104020203" pitchFamily="34" charset="0"/>
          </a:endParaRPr>
        </a:p>
      </dgm:t>
    </dgm:pt>
    <dgm:pt modelId="{9821C2B1-A039-A447-9115-61FE836AAEE9}" type="pres">
      <dgm:prSet presAssocID="{A21626C3-3729-714F-94C2-171B20A9E52D}" presName="compositeShape" presStyleCnt="0">
        <dgm:presLayoutVars>
          <dgm:chMax val="2"/>
          <dgm:dir/>
          <dgm:resizeHandles val="exact"/>
        </dgm:presLayoutVars>
      </dgm:prSet>
      <dgm:spPr/>
    </dgm:pt>
    <dgm:pt modelId="{A2ECFD14-7D65-3241-90E2-8171A1C501FF}" type="pres">
      <dgm:prSet presAssocID="{1CD0AE88-A877-8242-BDBF-C2D1925D397E}" presName="upArrow" presStyleLbl="node1" presStyleIdx="0" presStyleCnt="2"/>
      <dgm:spPr>
        <a:solidFill>
          <a:srgbClr val="92D050"/>
        </a:solidFill>
        <a:ln>
          <a:solidFill>
            <a:schemeClr val="accent6">
              <a:lumMod val="75000"/>
            </a:schemeClr>
          </a:solidFill>
        </a:ln>
      </dgm:spPr>
    </dgm:pt>
    <dgm:pt modelId="{D90A5D76-C533-CB44-BC2F-7246776EEFCE}" type="pres">
      <dgm:prSet presAssocID="{1CD0AE88-A877-8242-BDBF-C2D1925D397E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D4CE5E79-FF80-944B-9F53-DED0C65FCE74}" type="pres">
      <dgm:prSet presAssocID="{677C7B22-F18F-104C-B819-9C5C5BEE48CF}" presName="downArrow" presStyleLbl="node1" presStyleIdx="1" presStyleCnt="2"/>
      <dgm:spPr>
        <a:solidFill>
          <a:schemeClr val="accent1">
            <a:lumMod val="60000"/>
            <a:lumOff val="40000"/>
          </a:schemeClr>
        </a:solidFill>
        <a:ln>
          <a:solidFill>
            <a:srgbClr val="002060"/>
          </a:solidFill>
        </a:ln>
      </dgm:spPr>
    </dgm:pt>
    <dgm:pt modelId="{8977AC18-1043-FA4D-89CF-ECA2774FA0CA}" type="pres">
      <dgm:prSet presAssocID="{677C7B22-F18F-104C-B819-9C5C5BEE48CF}" presName="downArrowText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2466B2C-884C-514A-849D-9716F0C6EEBB}" type="presOf" srcId="{1CD0AE88-A877-8242-BDBF-C2D1925D397E}" destId="{D90A5D76-C533-CB44-BC2F-7246776EEFCE}" srcOrd="0" destOrd="0" presId="urn:microsoft.com/office/officeart/2005/8/layout/arrow4"/>
    <dgm:cxn modelId="{8EEE6077-65B5-AB47-933F-D7523EAB23E6}" srcId="{A21626C3-3729-714F-94C2-171B20A9E52D}" destId="{1CD0AE88-A877-8242-BDBF-C2D1925D397E}" srcOrd="0" destOrd="0" parTransId="{6AABDE02-79BD-864F-8ACA-84E8BDE15814}" sibTransId="{4A2B97A5-95F3-4240-845E-94AFCB797E28}"/>
    <dgm:cxn modelId="{7AE0A186-21A1-6245-A690-BF4CE21EB29B}" type="presOf" srcId="{677C7B22-F18F-104C-B819-9C5C5BEE48CF}" destId="{8977AC18-1043-FA4D-89CF-ECA2774FA0CA}" srcOrd="0" destOrd="0" presId="urn:microsoft.com/office/officeart/2005/8/layout/arrow4"/>
    <dgm:cxn modelId="{8B30058E-6A32-BD4B-9C2D-D35973334944}" srcId="{A21626C3-3729-714F-94C2-171B20A9E52D}" destId="{677C7B22-F18F-104C-B819-9C5C5BEE48CF}" srcOrd="1" destOrd="0" parTransId="{CC72FE40-36D9-7540-B76A-8FC8BCA09506}" sibTransId="{B962A88C-EB56-554F-99BB-1A15BAF8ABEB}"/>
    <dgm:cxn modelId="{8CED6C9A-58F9-0E4E-98A3-37A4E0203D0B}" type="presOf" srcId="{A21626C3-3729-714F-94C2-171B20A9E52D}" destId="{9821C2B1-A039-A447-9115-61FE836AAEE9}" srcOrd="0" destOrd="0" presId="urn:microsoft.com/office/officeart/2005/8/layout/arrow4"/>
    <dgm:cxn modelId="{7B36E43F-64D3-BF4B-AE50-7A2344EAD4A8}" type="presParOf" srcId="{9821C2B1-A039-A447-9115-61FE836AAEE9}" destId="{A2ECFD14-7D65-3241-90E2-8171A1C501FF}" srcOrd="0" destOrd="0" presId="urn:microsoft.com/office/officeart/2005/8/layout/arrow4"/>
    <dgm:cxn modelId="{756CFB52-881A-4D4A-92BF-A0186B4978AB}" type="presParOf" srcId="{9821C2B1-A039-A447-9115-61FE836AAEE9}" destId="{D90A5D76-C533-CB44-BC2F-7246776EEFCE}" srcOrd="1" destOrd="0" presId="urn:microsoft.com/office/officeart/2005/8/layout/arrow4"/>
    <dgm:cxn modelId="{0C0E4380-78AB-E043-94D7-01B2730460A1}" type="presParOf" srcId="{9821C2B1-A039-A447-9115-61FE836AAEE9}" destId="{D4CE5E79-FF80-944B-9F53-DED0C65FCE74}" srcOrd="2" destOrd="0" presId="urn:microsoft.com/office/officeart/2005/8/layout/arrow4"/>
    <dgm:cxn modelId="{5EEE14C9-AF2D-784B-99E8-C4AD6281DDDC}" type="presParOf" srcId="{9821C2B1-A039-A447-9115-61FE836AAEE9}" destId="{8977AC18-1043-FA4D-89CF-ECA2774FA0CA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346FA-4A14-A84C-9969-637AEC388AE2}">
      <dsp:nvSpPr>
        <dsp:cNvPr id="0" name=""/>
        <dsp:cNvSpPr/>
      </dsp:nvSpPr>
      <dsp:spPr>
        <a:xfrm>
          <a:off x="5340715" y="2496776"/>
          <a:ext cx="3051616" cy="3051616"/>
        </a:xfrm>
        <a:prstGeom prst="gear9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noProof="0" dirty="0">
              <a:latin typeface="Gill Sans Nova Light" panose="020B0302020104020203" pitchFamily="34" charset="0"/>
            </a:rPr>
            <a:t>Modelos y Predicción</a:t>
          </a:r>
        </a:p>
      </dsp:txBody>
      <dsp:txXfrm>
        <a:off x="5954226" y="3211602"/>
        <a:ext cx="1824594" cy="1568594"/>
      </dsp:txXfrm>
    </dsp:sp>
    <dsp:sp modelId="{4463CEEF-3FFD-2442-8720-91C26F81DA31}">
      <dsp:nvSpPr>
        <dsp:cNvPr id="0" name=""/>
        <dsp:cNvSpPr/>
      </dsp:nvSpPr>
      <dsp:spPr>
        <a:xfrm>
          <a:off x="4952328" y="4383230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Training-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Testing</a:t>
          </a:r>
          <a:r>
            <a:rPr lang="es-ES_tradnl" sz="1600" kern="1200" noProof="0" dirty="0">
              <a:latin typeface="Gill Sans Nova Light" panose="020B0302020104020203" pitchFamily="34" charset="0"/>
            </a:rPr>
            <a:t> </a:t>
          </a:r>
          <a:r>
            <a:rPr lang="es-ES_tradnl" sz="1600" kern="1200" noProof="0" dirty="0" err="1">
              <a:latin typeface="Gill Sans Nova Light" panose="020B0302020104020203" pitchFamily="34" charset="0"/>
            </a:rPr>
            <a:t>datasets</a:t>
          </a:r>
          <a:endParaRPr lang="es-ES_tradnl" sz="1600" kern="1200" noProof="0" dirty="0">
            <a:latin typeface="Gill Sans Nova Light" panose="020B0302020104020203" pitchFamily="3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Ajuste de modelos</a:t>
          </a:r>
        </a:p>
      </dsp:txBody>
      <dsp:txXfrm>
        <a:off x="4986454" y="4417356"/>
        <a:ext cx="1873685" cy="1096910"/>
      </dsp:txXfrm>
    </dsp:sp>
    <dsp:sp modelId="{1256C406-6AA7-694B-A9CC-2C0E2709362F}">
      <dsp:nvSpPr>
        <dsp:cNvPr id="0" name=""/>
        <dsp:cNvSpPr/>
      </dsp:nvSpPr>
      <dsp:spPr>
        <a:xfrm>
          <a:off x="3565230" y="1775485"/>
          <a:ext cx="2219357" cy="2219357"/>
        </a:xfrm>
        <a:prstGeom prst="gear6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Análisis Descriptivo</a:t>
          </a:r>
        </a:p>
      </dsp:txBody>
      <dsp:txXfrm>
        <a:off x="4123960" y="2337592"/>
        <a:ext cx="1101897" cy="1095143"/>
      </dsp:txXfrm>
    </dsp:sp>
    <dsp:sp modelId="{1B993F7D-C4FD-3F4A-B699-E7B45E6393E2}">
      <dsp:nvSpPr>
        <dsp:cNvPr id="0" name=""/>
        <dsp:cNvSpPr/>
      </dsp:nvSpPr>
      <dsp:spPr>
        <a:xfrm>
          <a:off x="2843938" y="3218067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Tablas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Histogramas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PCA, Clusters, …</a:t>
          </a:r>
        </a:p>
      </dsp:txBody>
      <dsp:txXfrm>
        <a:off x="2878064" y="3252193"/>
        <a:ext cx="1873685" cy="1096910"/>
      </dsp:txXfrm>
    </dsp:sp>
    <dsp:sp modelId="{F7C1E3D9-D3A5-F44F-A8AF-AF676044A6A0}">
      <dsp:nvSpPr>
        <dsp:cNvPr id="0" name=""/>
        <dsp:cNvSpPr/>
      </dsp:nvSpPr>
      <dsp:spPr>
        <a:xfrm rot="20700000">
          <a:off x="4808296" y="244355"/>
          <a:ext cx="2174517" cy="2174517"/>
        </a:xfrm>
        <a:prstGeom prst="gear6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noProof="0" dirty="0">
              <a:latin typeface="Gill Sans Nova Light" panose="020B0302020104020203" pitchFamily="34" charset="0"/>
            </a:rPr>
            <a:t>Limpieza de Datos</a:t>
          </a:r>
        </a:p>
      </dsp:txBody>
      <dsp:txXfrm rot="-20700000">
        <a:off x="5285231" y="721291"/>
        <a:ext cx="1220646" cy="1220646"/>
      </dsp:txXfrm>
    </dsp:sp>
    <dsp:sp modelId="{F2F70D71-1549-DA4C-AE52-1D67B5E60328}">
      <dsp:nvSpPr>
        <dsp:cNvPr id="0" name=""/>
        <dsp:cNvSpPr/>
      </dsp:nvSpPr>
      <dsp:spPr>
        <a:xfrm>
          <a:off x="6450394" y="721291"/>
          <a:ext cx="1941937" cy="116516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Muestras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>
              <a:latin typeface="Gill Sans Nova Light" panose="020B0302020104020203" pitchFamily="34" charset="0"/>
            </a:rPr>
            <a:t>Eliminar variables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600" kern="1200" noProof="0" dirty="0" err="1">
              <a:latin typeface="Gill Sans Nova Light" panose="020B0302020104020203" pitchFamily="34" charset="0"/>
            </a:rPr>
            <a:t>Reshape</a:t>
          </a:r>
          <a:endParaRPr lang="es-ES_tradnl" sz="1600" kern="1200" noProof="0" dirty="0">
            <a:latin typeface="Gill Sans Nova Light" panose="020B0302020104020203" pitchFamily="34" charset="0"/>
          </a:endParaRPr>
        </a:p>
      </dsp:txBody>
      <dsp:txXfrm>
        <a:off x="6484520" y="755417"/>
        <a:ext cx="1873685" cy="1096910"/>
      </dsp:txXfrm>
    </dsp:sp>
    <dsp:sp modelId="{64D6B4A8-6DAE-7C4F-82B8-34EC1578BDEB}">
      <dsp:nvSpPr>
        <dsp:cNvPr id="0" name=""/>
        <dsp:cNvSpPr/>
      </dsp:nvSpPr>
      <dsp:spPr>
        <a:xfrm>
          <a:off x="5121213" y="2027627"/>
          <a:ext cx="3906068" cy="3906068"/>
        </a:xfrm>
        <a:prstGeom prst="circularArrow">
          <a:avLst>
            <a:gd name="adj1" fmla="val 4688"/>
            <a:gd name="adj2" fmla="val 299029"/>
            <a:gd name="adj3" fmla="val 2541201"/>
            <a:gd name="adj4" fmla="val 15808362"/>
            <a:gd name="adj5" fmla="val 54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98CC3-BBCC-4240-989B-3CCA849F73EF}">
      <dsp:nvSpPr>
        <dsp:cNvPr id="0" name=""/>
        <dsp:cNvSpPr/>
      </dsp:nvSpPr>
      <dsp:spPr>
        <a:xfrm>
          <a:off x="3172186" y="1278614"/>
          <a:ext cx="2838003" cy="2838003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64E1C-E48C-5A40-A1FB-B14A94E05F3E}">
      <dsp:nvSpPr>
        <dsp:cNvPr id="0" name=""/>
        <dsp:cNvSpPr/>
      </dsp:nvSpPr>
      <dsp:spPr>
        <a:xfrm>
          <a:off x="4305308" y="-237756"/>
          <a:ext cx="3059938" cy="30599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F5CF07-BCF8-8E49-96DC-16E452794976}">
      <dsp:nvSpPr>
        <dsp:cNvPr id="0" name=""/>
        <dsp:cNvSpPr/>
      </dsp:nvSpPr>
      <dsp:spPr>
        <a:xfrm>
          <a:off x="2410684" y="2777"/>
          <a:ext cx="1251602" cy="1251602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b="1" kern="1200" noProof="0" dirty="0">
              <a:solidFill>
                <a:schemeClr val="bg1"/>
              </a:solidFill>
              <a:latin typeface="Gill Sans Nova Light" panose="020B0302020104020203" pitchFamily="34" charset="0"/>
            </a:rPr>
            <a:t>Paramétrico</a:t>
          </a:r>
        </a:p>
      </dsp:txBody>
      <dsp:txXfrm>
        <a:off x="2593977" y="186070"/>
        <a:ext cx="885016" cy="885016"/>
      </dsp:txXfrm>
    </dsp:sp>
    <dsp:sp modelId="{26E6C1B5-205E-F947-AE79-E0A84DF312A6}">
      <dsp:nvSpPr>
        <dsp:cNvPr id="0" name=""/>
        <dsp:cNvSpPr/>
      </dsp:nvSpPr>
      <dsp:spPr>
        <a:xfrm>
          <a:off x="2673521" y="1356009"/>
          <a:ext cx="725929" cy="725929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100" kern="1200" noProof="0" dirty="0">
            <a:latin typeface="Gill Sans Nova Light" panose="020B0302020104020203" pitchFamily="34" charset="0"/>
          </a:endParaRPr>
        </a:p>
      </dsp:txBody>
      <dsp:txXfrm>
        <a:off x="2769743" y="1633604"/>
        <a:ext cx="533485" cy="170739"/>
      </dsp:txXfrm>
    </dsp:sp>
    <dsp:sp modelId="{54646CE3-0B82-B24C-BB0E-DB8E40368D1D}">
      <dsp:nvSpPr>
        <dsp:cNvPr id="0" name=""/>
        <dsp:cNvSpPr/>
      </dsp:nvSpPr>
      <dsp:spPr>
        <a:xfrm>
          <a:off x="2410684" y="2183568"/>
          <a:ext cx="1251602" cy="1251602"/>
        </a:xfrm>
        <a:prstGeom prst="ellipse">
          <a:avLst/>
        </a:prstGeom>
        <a:solidFill>
          <a:srgbClr val="00206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b="1" kern="1200" noProof="0" dirty="0">
              <a:solidFill>
                <a:schemeClr val="bg1"/>
              </a:solidFill>
              <a:latin typeface="Gill Sans Nova Light" panose="020B0302020104020203" pitchFamily="34" charset="0"/>
            </a:rPr>
            <a:t>No Paramétrico</a:t>
          </a:r>
        </a:p>
      </dsp:txBody>
      <dsp:txXfrm>
        <a:off x="2593977" y="2366861"/>
        <a:ext cx="885016" cy="885016"/>
      </dsp:txXfrm>
    </dsp:sp>
    <dsp:sp modelId="{69E6F0D2-6F10-9C45-88E7-D375FB9C4407}">
      <dsp:nvSpPr>
        <dsp:cNvPr id="0" name=""/>
        <dsp:cNvSpPr/>
      </dsp:nvSpPr>
      <dsp:spPr>
        <a:xfrm>
          <a:off x="3850027" y="1486176"/>
          <a:ext cx="398009" cy="46559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_tradnl" sz="1100" kern="1200" noProof="0" dirty="0">
            <a:latin typeface="Gill Sans Nova Light" panose="020B0302020104020203" pitchFamily="34" charset="0"/>
          </a:endParaRPr>
        </a:p>
      </dsp:txBody>
      <dsp:txXfrm>
        <a:off x="3850027" y="1579295"/>
        <a:ext cx="278606" cy="279357"/>
      </dsp:txXfrm>
    </dsp:sp>
    <dsp:sp modelId="{2FCDD310-9FCE-9740-AA3A-0CFD2EC97254}">
      <dsp:nvSpPr>
        <dsp:cNvPr id="0" name=""/>
        <dsp:cNvSpPr/>
      </dsp:nvSpPr>
      <dsp:spPr>
        <a:xfrm>
          <a:off x="4413248" y="145472"/>
          <a:ext cx="3130557" cy="3147003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noProof="0" dirty="0">
              <a:latin typeface="Gill Sans Nova Light" panose="020B0302020104020203" pitchFamily="34" charset="0"/>
            </a:rPr>
            <a:t>Semi-Paramétrico</a:t>
          </a:r>
        </a:p>
      </dsp:txBody>
      <dsp:txXfrm>
        <a:off x="4871707" y="606340"/>
        <a:ext cx="2213639" cy="2225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ECFD14-7D65-3241-90E2-8171A1C501FF}">
      <dsp:nvSpPr>
        <dsp:cNvPr id="0" name=""/>
        <dsp:cNvSpPr/>
      </dsp:nvSpPr>
      <dsp:spPr>
        <a:xfrm>
          <a:off x="1631036" y="0"/>
          <a:ext cx="1026159" cy="769619"/>
        </a:xfrm>
        <a:prstGeom prst="upArrow">
          <a:avLst/>
        </a:prstGeom>
        <a:solidFill>
          <a:srgbClr val="92D050"/>
        </a:solid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A5D76-C533-CB44-BC2F-7246776EEFCE}">
      <dsp:nvSpPr>
        <dsp:cNvPr id="0" name=""/>
        <dsp:cNvSpPr/>
      </dsp:nvSpPr>
      <dsp:spPr>
        <a:xfrm>
          <a:off x="2687980" y="0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A mayor número de bins</a:t>
          </a:r>
        </a:p>
      </dsp:txBody>
      <dsp:txXfrm>
        <a:off x="2687980" y="0"/>
        <a:ext cx="5888736" cy="769619"/>
      </dsp:txXfrm>
    </dsp:sp>
    <dsp:sp modelId="{D4CE5E79-FF80-944B-9F53-DED0C65FCE74}">
      <dsp:nvSpPr>
        <dsp:cNvPr id="0" name=""/>
        <dsp:cNvSpPr/>
      </dsp:nvSpPr>
      <dsp:spPr>
        <a:xfrm>
          <a:off x="1938883" y="833754"/>
          <a:ext cx="1026159" cy="769619"/>
        </a:xfrm>
        <a:prstGeom prst="downArrow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77AC18-1043-FA4D-89CF-ECA2774FA0CA}">
      <dsp:nvSpPr>
        <dsp:cNvPr id="0" name=""/>
        <dsp:cNvSpPr/>
      </dsp:nvSpPr>
      <dsp:spPr>
        <a:xfrm>
          <a:off x="2995827" y="833754"/>
          <a:ext cx="5888736" cy="769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0" rIns="241808" bIns="241808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400" kern="1200" noProof="0" dirty="0">
              <a:latin typeface="Gill Sans Nova Light" panose="020B0302020104020203" pitchFamily="34" charset="0"/>
            </a:rPr>
            <a:t>Menor sesgo del Histograma</a:t>
          </a:r>
        </a:p>
      </dsp:txBody>
      <dsp:txXfrm>
        <a:off x="2995827" y="833754"/>
        <a:ext cx="5888736" cy="769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57B98-7F31-0D42-9B7E-63D1E3B1FEB1}" type="datetimeFigureOut">
              <a:rPr lang="es-ES_tradnl" smtClean="0"/>
              <a:t>7/4/25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B6B6AD-E852-0649-B090-0B587A2ABB49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22000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92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8920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75442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28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49061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7675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Link al paper: https://</a:t>
            </a:r>
            <a:r>
              <a:rPr lang="es-ES_tradnl" dirty="0" err="1"/>
              <a:t>www.sciencedirect.com</a:t>
            </a:r>
            <a:r>
              <a:rPr lang="es-ES_tradnl" dirty="0"/>
              <a:t>/</a:t>
            </a:r>
            <a:r>
              <a:rPr lang="es-ES_tradnl" dirty="0" err="1"/>
              <a:t>science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</a:t>
            </a:r>
            <a:r>
              <a:rPr lang="es-ES_tradnl" dirty="0" err="1"/>
              <a:t>pii</a:t>
            </a:r>
            <a:r>
              <a:rPr lang="es-ES_tradnl" dirty="0"/>
              <a:t>/S0306919218302197?casa_token=Et325wEaGO0AAAAA:Sfl5aLohKkyxCwgDO2ww6Wyk0tHE0Xc9kadH1jT67cdn9Tu4gTsxcxGL3BcjiP7l1tG_ObJMXhk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5555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36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184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ED07FA-7792-F649-B523-FCAF9068A01B}" type="slidenum">
              <a:rPr lang="es-ES_tradnl" smtClean="0"/>
              <a:t>42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0722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19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81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412AF-8B30-1C4A-9486-8B7EE1FDF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966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5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 de 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62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Material: </a:t>
            </a:r>
          </a:p>
          <a:p>
            <a:r>
              <a:rPr lang="es-ES_tradnl" dirty="0"/>
              <a:t>Sosa Escudero (2020) “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Densidad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y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regresión</a:t>
            </a:r>
            <a:r>
              <a:rPr lang="en-US" b="1" i="0" u="none" strike="noStrike" dirty="0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 no </a:t>
            </a:r>
            <a:r>
              <a:rPr lang="en-US" b="1" i="0" u="none" strike="noStrike" dirty="0" err="1">
                <a:solidFill>
                  <a:srgbClr val="2A2A2A"/>
                </a:solidFill>
                <a:effectLst/>
                <a:latin typeface="Lato" panose="020F0502020204030204" pitchFamily="34" charset="0"/>
              </a:rPr>
              <a:t>paramétrica</a:t>
            </a:r>
            <a:r>
              <a:rPr lang="es-ES_tradnl" dirty="0"/>
              <a:t>”: https://</a:t>
            </a:r>
            <a:r>
              <a:rPr lang="es-ES_tradnl" dirty="0" err="1"/>
              <a:t>bigdataudesa.weebly.com</a:t>
            </a:r>
            <a:r>
              <a:rPr lang="es-ES_tradnl" dirty="0"/>
              <a:t>/</a:t>
            </a:r>
            <a:r>
              <a:rPr lang="es-ES_tradnl" dirty="0" err="1"/>
              <a:t>uploads</a:t>
            </a:r>
            <a:r>
              <a:rPr lang="es-ES_tradnl" dirty="0"/>
              <a:t>/8/6/9/0/86901080/densityregression2020.pdf </a:t>
            </a:r>
          </a:p>
          <a:p>
            <a:endParaRPr lang="es-ES_tradnl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Chen, Yen-Chi (2024) “STAT 425: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Introduction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to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Nonparametric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 </a:t>
            </a:r>
            <a:r>
              <a:rPr lang="es-ES_tradnl" sz="1800" dirty="0" err="1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Statistics</a:t>
            </a:r>
            <a:r>
              <a:rPr lang="es-ES_tradnl" sz="1800" dirty="0">
                <a:solidFill>
                  <a:srgbClr val="000000"/>
                </a:solidFill>
                <a:effectLst/>
                <a:latin typeface="Gill Sans Nova Light" panose="020B0302020104020203" pitchFamily="34" charset="0"/>
                <a:ea typeface="Gill Sans" panose="020B0502020104020203" pitchFamily="34" charset="-79"/>
                <a:cs typeface="Gill Sans" panose="020B0502020104020203" pitchFamily="34" charset="-79"/>
              </a:rPr>
              <a:t>”</a:t>
            </a:r>
            <a:endParaRPr lang="en-US" sz="1800" dirty="0">
              <a:solidFill>
                <a:srgbClr val="000000"/>
              </a:solidFill>
              <a:effectLst/>
              <a:latin typeface="Gill Sans Nova Light" panose="020B0302020104020203" pitchFamily="34" charset="0"/>
              <a:ea typeface="Gill Sans" panose="020B0502020104020203" pitchFamily="34" charset="-79"/>
              <a:cs typeface="Gill Sans" panose="020B0502020104020203" pitchFamily="34" charset="-79"/>
            </a:endParaRPr>
          </a:p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630DE0-2491-4445-BD47-B1B1930FC5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49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90712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B6B6AD-E852-0649-B090-0B587A2ABB49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3239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CB98C-7E11-E20C-7CA1-01CA7BC605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FC3A6-7EF0-25DE-49FD-093DABEA4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9BDF46-6163-6B81-C8F2-2AFCA65AD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96A44-393B-2349-9636-C2E629343387}" type="datetime1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D8C366-551D-FE97-2B1D-32127BF38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01B1D-ECC1-F92A-E5F2-CCE79365E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86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36847-10A3-1E86-2365-C19719B4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4D640-C06A-7E21-00D5-44964ADC6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FEB36-D0A3-DD5E-C201-B27A7169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0747D-E2B9-0645-9126-214ED2EB266F}" type="datetime1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6C4C8-11C3-310B-0494-5A9A39C6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3FB9E-F285-F7AE-0E8F-94E443916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31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591E1-25BE-1B7D-2747-B206B7690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0C95D2-79AD-B457-5041-AF0BC72AD4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D9B71-7EFC-DD71-1559-F745192F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EB08E-9945-494E-8140-072E164898FC}" type="datetime1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FD8D1-6C57-FE1E-C640-C760ABFFA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79F31-ACBF-4495-3650-1BBE0598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1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0CDC1-3848-0D97-B7AC-87941E6A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0B0-69E0-A392-06B3-B0B255B70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B745A-C184-9A02-3478-963C49CD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7DD35-DA54-6249-8929-31941A6F915E}" type="datetime1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E6306-932B-2678-8102-D5B1FF6A8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FBCBB-A717-3F86-896B-2E915566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E9D-254D-F34F-04CD-7171E08A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D3A657-71FF-6D0F-FA99-85DC67E6E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D6D25-137F-9F92-60F0-FB0CA02EF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3375-BE77-974E-B796-FE3045409A94}" type="datetime1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48134-AEC4-52EE-619E-153EC79D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96E28-6B6A-F6F8-4722-E4543D315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8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1D6C-E496-E079-CBB1-0568125CB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5603-C8AA-9A92-329E-1802B5F592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050DDA-AA05-B9E0-6968-15C94DE92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06625-219C-99D2-3E54-1E8F41B24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5ED56-00FC-634F-B6C2-E86770DA063E}" type="datetime1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ABBC7-B012-FDE4-EA5B-0F69DA2E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5FDEE-8F41-2CAA-8017-4038F3B81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156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04D-9D5C-EB18-C5D0-F76A09B0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72525-56CB-7F89-4E11-9F3346C59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4198E8-A9B1-48FB-F54D-A3A92D36D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1E517-63E9-95AE-DECC-CFC5865D1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42A0CC-FDD5-8EAE-60EC-D76CDDC97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A6C08-7F94-962B-4B6D-4E592F0E2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0F7AF-5390-6D41-B3C2-4512AD8DC48F}" type="datetime1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6DBB8B-904B-340C-44C2-AEB8E7341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7219B-396C-1FD3-E2D2-AE4347275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64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71B7-64C8-5681-B050-6630E101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26AF0-FBD4-6543-A23B-33B8EC5C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FBA76-D706-234B-B88E-FA9EF4D7D110}" type="datetime1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87316-ECA6-24C4-30E6-F285BB5BB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1D056-F9AE-1692-E81E-AF758FCC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45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10710-3846-C9D7-2144-F947912C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7C583-3803-924E-B51C-25F9B096D826}" type="datetime1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8AC6AD-5E2E-A761-7126-579D50261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490D8-22CE-08FF-C435-CF9436B2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159F-BCFE-0041-5B65-0F7FC249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DE978-B876-7F13-E812-15175B9B4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7065CE-0860-1EFD-1CD1-8D84398DF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E4DE7-1714-6B66-42FD-77D069D7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C20E7-E151-324B-B310-BE89353755F2}" type="datetime1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CCE9F-F437-9F8B-15B0-8576AFF53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9748-1BAE-0CB1-1ED5-9FF402F0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4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5094-D299-E460-49A2-D005A07AC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69A670-8C5F-885F-FB89-1940119E60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02C41-9999-BFD6-AEAD-EB346FCC3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5BE73-C51E-CB3B-FD3F-C461033F7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53A3E-DA75-EC4A-9046-4A3B26FBAAC1}" type="datetime1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D6684-3CE0-4A83-95A6-6EBB09496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73D51-51CE-D827-C1EE-C87D922E8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1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E12EA-8A8E-06EC-6E57-8E5E96C51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40FE1-91A8-46C3-32E1-30AAA21A9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69DB0-88CE-6331-AB80-0CB309875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03A4A31-8716-1243-A06A-E7884CD293D7}" type="datetime1">
              <a:rPr lang="en-US" noProof="0" smtClean="0"/>
              <a:t>4/7/25</a:t>
            </a:fld>
            <a:endParaRPr lang="es-ES_tradnl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5CBFB-E83F-ED57-BB3C-53CCB6662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endParaRPr lang="es-ES_tradnl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DCCDE-D195-0527-335D-0AECD8803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78C1CC4-2077-434E-BCF1-5D01C08A9B17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80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Goudy Old Style" panose="02020502050305020303" pitchFamily="18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Nova Light" panose="020F0302020204030204" pitchFamily="34" charset="0"/>
          <a:ea typeface="+mn-ea"/>
          <a:cs typeface="Gill Sans Nova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pexels.com/photo/dart-dartboard-game-precision-242494/" TargetMode="External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ly.com/m-n-romero91/30min-office-hou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Cheers_beer.jpg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mailto:25RO35480961@campus.economicas.uba.ar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2C8F4-54CC-EED9-C31F-8F80FFB6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6910"/>
            <a:ext cx="9144000" cy="2387600"/>
          </a:xfrm>
        </p:spPr>
        <p:txBody>
          <a:bodyPr>
            <a:normAutofit/>
          </a:bodyPr>
          <a:lstStyle/>
          <a:p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Métodos No Paramétricos I: </a:t>
            </a:r>
            <a:b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s-ES" sz="4400" b="1" kern="1400" dirty="0">
                <a:solidFill>
                  <a:srgbClr val="002060"/>
                </a:solidFill>
                <a:effectLst/>
                <a:latin typeface="Goudy Old Style" panose="02020502050305020303" pitchFamily="18" charset="77"/>
                <a:ea typeface="Times New Roman" panose="02020603050405020304" pitchFamily="18" charset="0"/>
                <a:cs typeface="Times New Roman" panose="02020603050405020304" pitchFamily="18" charset="0"/>
              </a:rPr>
              <a:t>Histogramas</a:t>
            </a:r>
            <a:endParaRPr lang="en-US" sz="149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F55BDD-1493-5FB8-8EDB-106F9B362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9115"/>
            <a:ext cx="9144000" cy="1655762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rgbClr val="000000"/>
                </a:solidFill>
                <a:effectLst/>
                <a:latin typeface="Gill Sans Nova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María Noelia Romero</a:t>
            </a:r>
            <a:r>
              <a:rPr lang="en-US" sz="4000" dirty="0">
                <a:effectLst/>
              </a:rPr>
              <a:t> </a:t>
            </a:r>
            <a:endParaRPr lang="en-US" sz="4000" dirty="0"/>
          </a:p>
          <a:p>
            <a:r>
              <a:rPr lang="es-ES" sz="2800" dirty="0">
                <a:solidFill>
                  <a:srgbClr val="000000"/>
                </a:solidFill>
                <a:latin typeface="Gill Sans Nova Light" panose="020F0302020204030204" pitchFamily="34" charset="0"/>
                <a:cs typeface="Times New Roman" panose="02020603050405020304" pitchFamily="18" charset="0"/>
              </a:rPr>
              <a:t>Clase 8</a:t>
            </a: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ADCD9-CEB1-5D1E-D7AC-167899E2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027F2D-CC52-462D-4A92-C7C4502C7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50" y="853123"/>
            <a:ext cx="1463040" cy="1463040"/>
          </a:xfrm>
          <a:prstGeom prst="rect">
            <a:avLst/>
          </a:prstGeom>
        </p:spPr>
      </p:pic>
      <p:pic>
        <p:nvPicPr>
          <p:cNvPr id="6" name="Picture 5" descr="A blue and yellow logo&#10;&#10;Description automatically generated">
            <a:extLst>
              <a:ext uri="{FF2B5EF4-FFF2-40B4-BE49-F238E27FC236}">
                <a16:creationId xmlns:a16="http://schemas.microsoft.com/office/drawing/2014/main" id="{939E0972-AB4F-C51D-7B38-9F10B613F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007" y="849631"/>
            <a:ext cx="1271793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82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47B10-5A07-445E-D93F-5A3BAA3D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Lo que conocemos: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Modelos Paramétricos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Especificamos previamente la forma funcional de una variable aleatoria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Ejemplo: </a:t>
                </a:r>
                <a:r>
                  <a:rPr lang="es-ES_tradnl" dirty="0">
                    <a:solidFill>
                      <a:srgbClr val="002060"/>
                    </a:solidFill>
                  </a:rPr>
                  <a:t>MCO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Modelo lineal de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Parámetros: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ES_tradnl" dirty="0"/>
                  <a:t> ,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00B2FA-DBD2-9275-5E2F-BF6ED49D3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203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1A74A-50AB-ECD9-F7E7-D668B2A8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47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49C22-4B30-47BE-8AD2-7D0A5A427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Limitaciones: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Modelos Paramétricos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/>
                  <a:t>Impone una estructura de la variable de interés </a:t>
                </a:r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Supuesto: Modelo lineal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Riesgos de una </a:t>
                </a:r>
                <a:r>
                  <a:rPr lang="es-ES_tradnl" dirty="0">
                    <a:solidFill>
                      <a:srgbClr val="002060"/>
                    </a:solidFill>
                  </a:rPr>
                  <a:t>mala especificación</a:t>
                </a:r>
                <a:r>
                  <a:rPr lang="es-ES_tradnl" dirty="0"/>
                  <a:t>: 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Hacer inferencia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Predecir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Recomendaciones de política</a:t>
                </a:r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3AA73F-5B8B-C239-2BDF-AA9A697E9F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93A8E-093E-FEB5-BAFA-D4AC7085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3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FAFF-4C45-E378-7187-C67146163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Modelos No Paramétricos: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7F507-9472-CF65-C0E4-51B12149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Remplazamos funciones de densidad y distribuciones desconocidas con </a:t>
            </a:r>
            <a:r>
              <a:rPr lang="es-ES_tradnl" dirty="0">
                <a:solidFill>
                  <a:srgbClr val="002060"/>
                </a:solidFill>
              </a:rPr>
              <a:t>estimadores de densidad no paramétricos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Intuitiva</a:t>
            </a:r>
            <a:r>
              <a:rPr lang="es-ES_tradnl" dirty="0"/>
              <a:t>: Con muchos datos, esto estimadores revelan aspectos de los datos que son </a:t>
            </a:r>
            <a:r>
              <a:rPr lang="es-ES_tradnl" dirty="0">
                <a:solidFill>
                  <a:srgbClr val="002060"/>
                </a:solidFill>
              </a:rPr>
              <a:t>invisibles</a:t>
            </a:r>
            <a:r>
              <a:rPr lang="es-ES_tradnl" dirty="0"/>
              <a:t> a las técnicas paramétricas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Ventaja Técnica</a:t>
            </a:r>
            <a:r>
              <a:rPr lang="es-ES_tradnl" dirty="0"/>
              <a:t>: Estimadores</a:t>
            </a:r>
            <a:r>
              <a:rPr lang="es-ES_tradnl" dirty="0">
                <a:solidFill>
                  <a:srgbClr val="002060"/>
                </a:solidFill>
              </a:rPr>
              <a:t> consistentes </a:t>
            </a:r>
            <a:r>
              <a:rPr lang="es-ES_tradnl" dirty="0"/>
              <a:t>bajo supuestos menos restrictivos que los paramétricos</a:t>
            </a:r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/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endParaRPr lang="es-ES_tradnl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A5529-2227-9A72-9998-C583EEA84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5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1149C-FD2B-A2EA-5CE3-04E9751A2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¿Para que usamos métodos no paramétricos?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A0FC-FCB9-11F9-6C1A-2C6B72E10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457901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Visualizar</a:t>
            </a:r>
            <a:r>
              <a:rPr lang="es-ES_tradnl" dirty="0"/>
              <a:t> los datos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Testear y comparar modelos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Estimaciones Condicional en las Medias (regresión)</a:t>
            </a:r>
          </a:p>
          <a:p>
            <a:pPr>
              <a:lnSpc>
                <a:spcPct val="150000"/>
              </a:lnSpc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A4FC-9FC3-3390-27D6-0734112A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04B2B43-A54A-6920-A715-9057A80AB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8983902"/>
              </p:ext>
            </p:extLst>
          </p:nvPr>
        </p:nvGraphicFramePr>
        <p:xfrm>
          <a:off x="838201" y="3283528"/>
          <a:ext cx="9954490" cy="3437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738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No Paramétricos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/>
              <a:t>Formalmente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492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s-ES_tradnl" dirty="0"/>
                  <a:t>Intuición: </a:t>
                </a:r>
                <a:r>
                  <a:rPr lang="es-ES_tradnl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¿</a:t>
                </a:r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Cómo estimamos la probabilidad de tirar el dardo en un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?</a:t>
                </a:r>
                <a:endParaRPr lang="es-ES_tradnl" i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D8B4BD0-CDCC-DA4B-6AC3-BC0180AEDD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4286" r="-1206" b="-219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s-ES_tradnl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𝑃𝑟</m:t>
                          </m:r>
                        </m:fName>
                        <m:e>
                          <m:d>
                            <m:dPr>
                              <m:ctrlP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s-ES_tradnl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_tradnl" b="0" i="1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Aproximación</a:t>
                </a:r>
                <a:r>
                  <a:rPr lang="es-ES_tradnl" dirty="0"/>
                  <a:t>: método para estimar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dirty="0"/>
                  <a:t> que funciona para cualquier punto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¿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cuán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</a:t>
                </a:r>
                <a:r>
                  <a:rPr lang="es-ES_tradnl" b="0" dirty="0">
                    <a:solidFill>
                      <a:srgbClr val="0070C0"/>
                    </a:solidFill>
                  </a:rPr>
                  <a:t>cerca de</a:t>
                </a:r>
                <a:r>
                  <a:rPr lang="es-ES_tradnl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b="0" dirty="0"/>
                  <a:t>?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45" r="-342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 descr="Darts hitting the bullseye of a dartboard&#10;&#10;Description automatically generated">
            <a:extLst>
              <a:ext uri="{FF2B5EF4-FFF2-40B4-BE49-F238E27FC236}">
                <a16:creationId xmlns:a16="http://schemas.microsoft.com/office/drawing/2014/main" id="{F2BD0D5D-76C9-7272-5FB9-A376EF089D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19800" y="2026920"/>
            <a:ext cx="5594728" cy="37055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2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Objetivo: Conocer la  Distribución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Problema</a:t>
                </a:r>
                <a:r>
                  <a:rPr lang="es-ES_tradnl" dirty="0"/>
                  <a:t>: Estimar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/>
                  <a:t>Similar a estimar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Ejemplo</a:t>
                </a:r>
                <a:r>
                  <a:rPr lang="es-ES_tradnl" dirty="0"/>
                  <a:t>: conocer la distribución del ingreso familiar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s-ES_tradnl" dirty="0"/>
                  <a:t> (¿</a:t>
                </a:r>
                <a:r>
                  <a:rPr lang="es-ES_tradnl" dirty="0">
                    <a:solidFill>
                      <a:srgbClr val="002060"/>
                    </a:solidFill>
                  </a:rPr>
                  <a:t>otros</a:t>
                </a:r>
                <a:r>
                  <a:rPr lang="es-ES_tradnl" dirty="0"/>
                  <a:t>?)</a:t>
                </a:r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1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2487-2F41-45F2-844D-5C6B98F2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Una distribución teórica conocida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de densidad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A25BC0F-9D56-19CF-E0E1-47A66358A7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6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Content Placeholder 9" descr="A diagram of a function&#10;&#10;Description automatically generated">
            <a:extLst>
              <a:ext uri="{FF2B5EF4-FFF2-40B4-BE49-F238E27FC236}">
                <a16:creationId xmlns:a16="http://schemas.microsoft.com/office/drawing/2014/main" id="{EA99AE2A-9FC7-4360-AC12-9B51CB6556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973106"/>
            <a:ext cx="5157787" cy="27485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/>
              </p:cNvSpPr>
              <p:nvPr>
                <p:ph type="body" sz="quarter" idx="3"/>
              </p:nvPr>
            </p:nvSpPr>
            <p:spPr/>
            <p:txBody>
              <a:bodyPr/>
              <a:lstStyle/>
              <a:p>
                <a:r>
                  <a:rPr lang="es-ES_tradnl" dirty="0"/>
                  <a:t>Función acumulada Normal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7" name="Text Placeholder 6">
                <a:extLst>
                  <a:ext uri="{FF2B5EF4-FFF2-40B4-BE49-F238E27FC236}">
                    <a16:creationId xmlns:a16="http://schemas.microsoft.com/office/drawing/2014/main" id="{68C0ABAC-67C6-4156-4C13-3770EE54A5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3"/>
              </p:nvPr>
            </p:nvSpPr>
            <p:spPr>
              <a:blipFill>
                <a:blip r:embed="rId4"/>
                <a:stretch>
                  <a:fillRect l="-1956" b="-1666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Content Placeholder 11" descr="A graph of a function&#10;&#10;Description automatically generated">
            <a:extLst>
              <a:ext uri="{FF2B5EF4-FFF2-40B4-BE49-F238E27FC236}">
                <a16:creationId xmlns:a16="http://schemas.microsoft.com/office/drawing/2014/main" id="{6267248F-36D4-7082-9D15-FEE2FD08DA9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172200" y="2873321"/>
            <a:ext cx="5183188" cy="29480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DC89A-B02E-5CEC-F11E-9CA156CA2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17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070FBB-BBDF-FF53-2D23-7B500A6701EB}"/>
              </a:ext>
            </a:extLst>
          </p:cNvPr>
          <p:cNvSpPr txBox="1"/>
          <p:nvPr/>
        </p:nvSpPr>
        <p:spPr>
          <a:xfrm>
            <a:off x="923542" y="5942568"/>
            <a:ext cx="10430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Davidson &amp;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MacKinnon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(2004)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Econometric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theory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and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methods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, p8</a:t>
            </a:r>
          </a:p>
        </p:txBody>
      </p:sp>
    </p:spTree>
    <p:extLst>
      <p:ext uri="{BB962C8B-B14F-4D97-AF65-F5344CB8AC3E}">
        <p14:creationId xmlns:p14="http://schemas.microsoft.com/office/powerpoint/2010/main" val="169713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Solución para conocer la Distribución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s-ES_tradnl" dirty="0"/>
                  <a:t>Variable aleatoria: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𝑑𝐹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r>
                  <a:rPr lang="es-ES_tradnl" dirty="0"/>
                  <a:t>En términos generales: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parámetro no conocido </a:t>
                </a:r>
              </a:p>
              <a:p>
                <a:pPr>
                  <a:lnSpc>
                    <a:spcPct val="120000"/>
                  </a:lnSpc>
                </a:pPr>
                <a:r>
                  <a:rPr lang="es-ES_tradnl" dirty="0">
                    <a:solidFill>
                      <a:srgbClr val="00B050"/>
                    </a:solidFill>
                  </a:rPr>
                  <a:t>Solución</a:t>
                </a:r>
                <a:r>
                  <a:rPr lang="es-ES_tradnl" dirty="0"/>
                  <a:t>: aproximación no paramétrica sin supuestos de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  <a:p>
                <a:pPr>
                  <a:lnSpc>
                    <a:spcPct val="12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1163" b="-3198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B4BD0-CDCC-DA4B-6AC3-BC0180AED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Intuición: 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términos más formales…</a:t>
            </a:r>
            <a:endParaRPr lang="es-ES_tradnl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b="0" dirty="0">
                    <a:solidFill>
                      <a:srgbClr val="002060"/>
                    </a:solidFill>
                  </a:rPr>
                  <a:t>Idea</a:t>
                </a:r>
                <a:r>
                  <a:rPr lang="es-ES_tradnl" b="0" dirty="0"/>
                  <a:t>: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s-ES_tradnl" b="0" dirty="0"/>
                  <a:t> cuán frecuentes son las realizaciones de </a:t>
                </a: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b="0" dirty="0"/>
                  <a:t> </a:t>
                </a:r>
                <a:r>
                  <a:rPr lang="es-ES_tradnl" b="0" dirty="0">
                    <a:solidFill>
                      <a:srgbClr val="0070C0"/>
                    </a:solidFill>
                  </a:rPr>
                  <a:t>cerca</a:t>
                </a:r>
                <a:r>
                  <a:rPr lang="es-ES_tradnl" b="0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_tradnl" b="0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Para una muestra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𝑖𝑖𝑑</m:t>
                    </m:r>
                  </m:oMath>
                </a14:m>
                <a:r>
                  <a:rPr lang="es-ES_tradnl" dirty="0"/>
                  <a:t> con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s-ES_tradnl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s-ES_trad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_tradnl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_tradnl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_tradn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_tradnl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 </m:t>
                    </m:r>
                  </m:oMath>
                </a14:m>
                <a:r>
                  <a:rPr lang="es-ES_tradnl" dirty="0"/>
                  <a:t>debería haber relativamente más puntos alrededor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s-ES_tradnl" dirty="0"/>
                  <a:t> que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ED213D-78BA-48CD-5617-F7E577968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r="-96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FD573-01FB-ED11-81FA-AEF8DB2C2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E00F5-C7EE-2CC9-E9BA-CD7EB57AF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En la clase de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327E-74B0-5F1D-D3E8-C9714B43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_tradnl" dirty="0"/>
              <a:t>0.  Cuestiones operativas del curso: Recordatorios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Repaso de los principios para la visualización de los datos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/>
              <a:t>Distinción de Métodos Paramétricos y No Paramétricos 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Objetivo</a:t>
            </a:r>
            <a:r>
              <a:rPr lang="es-ES_tradnl" dirty="0"/>
              <a:t>: Funciones de Densidad e Intuición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ejemplo, concepto, formula, intuición, recomendaciones</a:t>
            </a:r>
          </a:p>
          <a:p>
            <a:pPr marL="571500" indent="-571500">
              <a:lnSpc>
                <a:spcPct val="150000"/>
              </a:lnSpc>
              <a:buFont typeface="+mj-lt"/>
              <a:buAutoNum type="romanUcPeriod"/>
            </a:pPr>
            <a:r>
              <a:rPr lang="es-ES_tradnl" dirty="0">
                <a:solidFill>
                  <a:srgbClr val="002060"/>
                </a:solidFill>
              </a:rPr>
              <a:t>Aplicaciones</a:t>
            </a:r>
            <a:r>
              <a:rPr lang="es-ES_tradnl" dirty="0"/>
              <a:t> en Economía del Consumidor</a:t>
            </a:r>
          </a:p>
          <a:p>
            <a:pPr marL="1028700" lvl="1" indent="-571500">
              <a:lnSpc>
                <a:spcPct val="150000"/>
              </a:lnSpc>
              <a:buFont typeface="+mj-lt"/>
              <a:buAutoNum type="romanUcPeriod"/>
            </a:pPr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0393B2-27BD-5888-9D83-58D8D3F72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29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_tradnl" sz="5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Ejemplo, Formula, Intuición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References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Chen, Yen-Chi (2024) “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 425: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Introduction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to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Nonparametric</a:t>
            </a:r>
            <a:r>
              <a:rPr lang="es-ES_tradnl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 </a:t>
            </a:r>
            <a:r>
              <a:rPr lang="es-ES_tradnl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Statistics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</a:t>
            </a:r>
          </a:p>
          <a:p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Sosa Escudero (2020) “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Densidad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y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regresión</a:t>
            </a:r>
            <a:r>
              <a:rPr lang="en-US" i="1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 no </a:t>
            </a:r>
            <a:r>
              <a:rPr lang="en-US" i="1" u="none" strike="noStrike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Gill Sans Nova Light" panose="020B0302020104020203" pitchFamily="34" charset="0"/>
              </a:rPr>
              <a:t>paramétrica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”: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4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02624-3227-002C-342E-9C359C013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de Distribución del Salario en Perú</a:t>
            </a:r>
          </a:p>
        </p:txBody>
      </p:sp>
      <p:pic>
        <p:nvPicPr>
          <p:cNvPr id="6" name="Content Placeholder 5" descr="A graph of different levels of labor&#10;&#10;Description automatically generated with medium confidence">
            <a:extLst>
              <a:ext uri="{FF2B5EF4-FFF2-40B4-BE49-F238E27FC236}">
                <a16:creationId xmlns:a16="http://schemas.microsoft.com/office/drawing/2014/main" id="{B8E22593-8880-0786-DB24-8F15216B5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9840" y="1407724"/>
            <a:ext cx="7306408" cy="5313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DB267-6643-85D3-2D59-6473CA393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BC492A-001E-DF98-D96A-40D6393DDA04}"/>
              </a:ext>
            </a:extLst>
          </p:cNvPr>
          <p:cNvSpPr txBox="1"/>
          <p:nvPr/>
        </p:nvSpPr>
        <p:spPr>
          <a:xfrm>
            <a:off x="211590" y="4756150"/>
            <a:ext cx="2318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</a:rPr>
              <a:t>Elaboración propia usando Encuesta Permanente de Empleo (EPE) Perú</a:t>
            </a:r>
          </a:p>
        </p:txBody>
      </p:sp>
    </p:spTree>
    <p:extLst>
      <p:ext uri="{BB962C8B-B14F-4D97-AF65-F5344CB8AC3E}">
        <p14:creationId xmlns:p14="http://schemas.microsoft.com/office/powerpoint/2010/main" val="4099323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002060"/>
                    </a:solidFill>
                  </a:rPr>
                  <a:t>Objetivo</a:t>
                </a:r>
                <a:r>
                  <a:rPr lang="es-ES_tradnl" dirty="0"/>
                  <a:t>: Estimar función de densidad de probabilidad (PDF)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Supongamos: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distinta 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s-ES_tradnl" dirty="0">
                    <a:solidFill>
                      <a:srgbClr val="002060"/>
                    </a:solidFill>
                  </a:rPr>
                  <a:t> </a:t>
                </a:r>
                <a:r>
                  <a:rPr lang="es-ES_tradnl" dirty="0"/>
                  <a:t>en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r>
                  <a:rPr lang="es-ES_tradnl" dirty="0"/>
                  <a:t>Derivada 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s-ES_tradnl" dirty="0"/>
                  <a:t> es </a:t>
                </a:r>
                <a:r>
                  <a:rPr lang="es-ES_tradnl" dirty="0">
                    <a:solidFill>
                      <a:srgbClr val="002060"/>
                    </a:solidFill>
                  </a:rPr>
                  <a:t>continua</a:t>
                </a:r>
                <a:r>
                  <a:rPr lang="es-ES_tradnl" dirty="0"/>
                  <a:t> y </a:t>
                </a:r>
                <a:r>
                  <a:rPr lang="es-ES_tradnl" dirty="0">
                    <a:solidFill>
                      <a:srgbClr val="002060"/>
                    </a:solidFill>
                  </a:rPr>
                  <a:t>acotada</a:t>
                </a:r>
                <a:r>
                  <a:rPr lang="es-ES_tradnl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s-ES_tradnl" dirty="0"/>
              </a:p>
              <a:p>
                <a:pPr lvl="1"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b="-1453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43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: Partición del rango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en varios </a:t>
                </a:r>
                <a:r>
                  <a:rPr lang="es-ES_tradnl" dirty="0">
                    <a:solidFill>
                      <a:srgbClr val="002060"/>
                    </a:solidFill>
                  </a:rPr>
                  <a:t>bins </a:t>
                </a:r>
                <a:r>
                  <a:rPr lang="es-ES_tradnl" dirty="0"/>
                  <a:t>usando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cantidad de observaciones </a:t>
                </a:r>
                <a:r>
                  <a:rPr lang="es-ES_tradnl" dirty="0"/>
                  <a:t>en un bin como la </a:t>
                </a:r>
                <a:r>
                  <a:rPr lang="es-ES_tradnl" dirty="0">
                    <a:solidFill>
                      <a:srgbClr val="002060"/>
                    </a:solidFill>
                  </a:rPr>
                  <a:t>estimación</a:t>
                </a:r>
                <a:r>
                  <a:rPr lang="es-ES_tradnl" dirty="0"/>
                  <a:t> de la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s-ES_tradnl" dirty="0"/>
                  <a:t> le llamamos </a:t>
                </a:r>
                <a:r>
                  <a:rPr lang="es-ES_tradnl" dirty="0">
                    <a:solidFill>
                      <a:srgbClr val="002060"/>
                    </a:solidFill>
                  </a:rPr>
                  <a:t>soporte</a:t>
                </a:r>
                <a:r>
                  <a:rPr lang="es-ES_tradnl" dirty="0"/>
                  <a:t> de la función de densidad</a:t>
                </a:r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Supongamos tenemos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s-ES_tradnl" dirty="0"/>
                  <a:t> bins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0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Formalmente III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s-ES_tradn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s-ES_tradnl" dirty="0"/>
                  <a:t>En este caso, para un punto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s-ES_tradnl" dirty="0"/>
                  <a:t> la estimación de densidad del </a:t>
                </a:r>
                <a:r>
                  <a:rPr lang="es-ES_tradnl" dirty="0">
                    <a:solidFill>
                      <a:srgbClr val="FF0000"/>
                    </a:solidFill>
                  </a:rPr>
                  <a:t>histograma</a:t>
                </a:r>
                <a:r>
                  <a:rPr lang="es-ES_tradnl" dirty="0"/>
                  <a:t> es: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𝑎𝑛𝑐h𝑜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0" i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b="-31105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0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4CD0-6CF2-DAA6-EA27-693EC6B2D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 </a:t>
            </a:r>
            <a:endParaRPr lang="es-ES_trad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s-ES_tradnl" b="0" i="1" dirty="0"/>
              </a:p>
              <a:p>
                <a:pPr>
                  <a:lnSpc>
                    <a:spcPct val="150000"/>
                  </a:lnSpc>
                </a:pPr>
                <a:r>
                  <a:rPr lang="es-ES_tradnl" dirty="0"/>
                  <a:t>El histograma le asigna </a:t>
                </a:r>
                <a:r>
                  <a:rPr lang="es-ES_tradnl" dirty="0">
                    <a:solidFill>
                      <a:srgbClr val="002060"/>
                    </a:solidFill>
                  </a:rPr>
                  <a:t>igual</a:t>
                </a:r>
                <a:r>
                  <a:rPr lang="es-ES_tradnl" dirty="0"/>
                  <a:t> </a:t>
                </a:r>
                <a:r>
                  <a:rPr lang="es-ES_tradnl" dirty="0">
                    <a:solidFill>
                      <a:srgbClr val="002060"/>
                    </a:solidFill>
                  </a:rPr>
                  <a:t>valor</a:t>
                </a:r>
                <a:r>
                  <a:rPr lang="es-ES_tradnl" dirty="0"/>
                  <a:t> de </a:t>
                </a:r>
                <a:r>
                  <a:rPr lang="es-ES_tradnl" dirty="0">
                    <a:solidFill>
                      <a:srgbClr val="002060"/>
                    </a:solidFill>
                  </a:rPr>
                  <a:t>densidad</a:t>
                </a:r>
                <a:r>
                  <a:rPr lang="es-ES_tradnl" dirty="0"/>
                  <a:t> a todos los puntos dentro (</a:t>
                </a:r>
                <a:r>
                  <a:rPr lang="es-ES_tradnl" dirty="0" err="1"/>
                  <a:t>within</a:t>
                </a:r>
                <a:r>
                  <a:rPr lang="es-ES_tradnl" dirty="0"/>
                  <a:t>) de un bin.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s-ES_tradnl" dirty="0"/>
              </a:p>
              <a:p>
                <a:pPr>
                  <a:lnSpc>
                    <a:spcPct val="150000"/>
                  </a:lnSpc>
                </a:pPr>
                <a:endParaRPr lang="es-ES_trad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FB3B7C-34DE-B6CA-F8B2-0C4B1B6A0F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27" t="-31686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2A14A-FAB3-A2DD-D0F8-7F1A47D62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50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23DB9-33A4-3693-FFB5-E68FB3A0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Sesgo del Histograma: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Intuición </a:t>
            </a:r>
            <a:endParaRPr lang="es-ES_tradnl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BE15C7-02DB-5052-567B-97E8B11235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9" y="2189912"/>
          <a:ext cx="10515600" cy="1603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82B54-9254-8226-FA87-F6A48B8E3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1FE6B-53FB-D6D8-C07F-1DE21C6040F2}"/>
              </a:ext>
            </a:extLst>
          </p:cNvPr>
          <p:cNvSpPr txBox="1"/>
          <p:nvPr/>
        </p:nvSpPr>
        <p:spPr>
          <a:xfrm>
            <a:off x="1060704" y="4292510"/>
            <a:ext cx="10293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600" dirty="0">
                <a:latin typeface="Gill Sans Nova Light" panose="020B0302020104020203" pitchFamily="34" charset="0"/>
              </a:rPr>
              <a:t>Más bins, nos da “más resolución” que aproxime mejor la estructura de densidad</a:t>
            </a:r>
          </a:p>
        </p:txBody>
      </p:sp>
    </p:spTree>
    <p:extLst>
      <p:ext uri="{BB962C8B-B14F-4D97-AF65-F5344CB8AC3E}">
        <p14:creationId xmlns:p14="http://schemas.microsoft.com/office/powerpoint/2010/main" val="83072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8336D-F41F-684A-8D44-E33511656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Consideraciones para la Visualización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57538-C70A-C83D-009A-86FB316E6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Probar:</a:t>
            </a:r>
          </a:p>
          <a:p>
            <a:pPr lvl="1"/>
            <a:r>
              <a:rPr lang="es-ES_tradnl" dirty="0"/>
              <a:t>Distintos </a:t>
            </a:r>
            <a:r>
              <a:rPr lang="es-ES_tradnl" dirty="0">
                <a:solidFill>
                  <a:srgbClr val="002060"/>
                </a:solidFill>
              </a:rPr>
              <a:t>anchos de banda </a:t>
            </a:r>
            <a:r>
              <a:rPr lang="es-ES_tradnl" dirty="0"/>
              <a:t>(largos) del histograma</a:t>
            </a:r>
          </a:p>
          <a:p>
            <a:pPr lvl="1"/>
            <a:r>
              <a:rPr lang="es-ES_tradnl" dirty="0"/>
              <a:t>Distintos números de </a:t>
            </a:r>
            <a:r>
              <a:rPr lang="es-ES_tradnl" dirty="0">
                <a:solidFill>
                  <a:srgbClr val="002060"/>
                </a:solidFill>
              </a:rPr>
              <a:t>bins</a:t>
            </a:r>
          </a:p>
          <a:p>
            <a:r>
              <a:rPr lang="es-ES_tradnl" dirty="0"/>
              <a:t>Salarios, Ingresos o Beneficios:</a:t>
            </a:r>
          </a:p>
          <a:p>
            <a:pPr lvl="1"/>
            <a:r>
              <a:rPr lang="es-ES_tradnl" dirty="0"/>
              <a:t>Útil dejar a un </a:t>
            </a:r>
            <a:r>
              <a:rPr lang="es-ES_tradnl" dirty="0">
                <a:solidFill>
                  <a:srgbClr val="002060"/>
                </a:solidFill>
              </a:rPr>
              <a:t>costado </a:t>
            </a:r>
            <a:r>
              <a:rPr lang="es-ES_tradnl" dirty="0">
                <a:solidFill>
                  <a:srgbClr val="FF0000"/>
                </a:solidFill>
              </a:rPr>
              <a:t>valores extremos </a:t>
            </a:r>
            <a:r>
              <a:rPr lang="es-ES_tradnl" dirty="0"/>
              <a:t>(sobre todo en la parte derecha de la distribución)</a:t>
            </a:r>
          </a:p>
          <a:p>
            <a:pPr lvl="2"/>
            <a:r>
              <a:rPr lang="es-ES_tradnl" dirty="0"/>
              <a:t>En general: 1% o 0.1%</a:t>
            </a:r>
          </a:p>
          <a:p>
            <a:r>
              <a:rPr lang="es-ES_tradnl" dirty="0"/>
              <a:t>Sumar líneas verticales de promedios, medianas, o valor de corte (</a:t>
            </a:r>
            <a:r>
              <a:rPr lang="es-ES_tradnl" dirty="0" err="1"/>
              <a:t>cutoffs</a:t>
            </a:r>
            <a:r>
              <a:rPr lang="es-ES_tradnl" dirty="0"/>
              <a:t>)</a:t>
            </a:r>
          </a:p>
          <a:p>
            <a:pPr lvl="1"/>
            <a:endParaRPr lang="es-ES_tradnl" dirty="0"/>
          </a:p>
          <a:p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06B18-2909-5E22-6EFF-33CF14E35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84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Aplicaciones en Economía del Consumidor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546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2597-D89E-22A1-8D8F-E256B880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Dos artículos usan y estudian los histogramas entre consumidores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CB5A2-D094-3C38-72D3-EF52A37C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es-ES_tradnl" sz="12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Li, W., &amp; Dorfman, J. H. (2019)</a:t>
            </a:r>
          </a:p>
          <a:p>
            <a:pPr marL="457200" lvl="1" indent="0">
              <a:buNone/>
            </a:pPr>
            <a:r>
              <a:rPr lang="es-ES_tradnl" dirty="0"/>
              <a:t>Estiman </a:t>
            </a:r>
            <a:r>
              <a:rPr lang="es-ES_tradnl" dirty="0">
                <a:solidFill>
                  <a:srgbClr val="0070C0"/>
                </a:solidFill>
              </a:rPr>
              <a:t>índices de hábitos de consumo de bebidas </a:t>
            </a:r>
            <a:r>
              <a:rPr lang="es-ES_tradnl" dirty="0"/>
              <a:t>para hacer el punto de heterogeneidad de consumidores y el impacto de impuestos usando histogramas</a:t>
            </a:r>
          </a:p>
          <a:p>
            <a:pPr marL="457200" lvl="1" indent="0">
              <a:buNone/>
            </a:pPr>
            <a:endParaRPr lang="es-ES_tradnl" sz="1800" dirty="0"/>
          </a:p>
          <a:p>
            <a:pPr marL="514350" indent="-514350">
              <a:buFont typeface="+mj-lt"/>
              <a:buAutoNum type="arabicPeriod"/>
            </a:pPr>
            <a:r>
              <a:rPr lang="es-ES_tradnl" dirty="0">
                <a:solidFill>
                  <a:srgbClr val="002060"/>
                </a:solidFill>
              </a:rPr>
              <a:t>Lu, Yuan, Wang, &amp; Zhang (2022)</a:t>
            </a:r>
          </a:p>
          <a:p>
            <a:pPr marL="457200" lvl="1" indent="0">
              <a:buNone/>
            </a:pPr>
            <a:r>
              <a:rPr lang="es-ES_tradnl" dirty="0"/>
              <a:t>Muestran como la </a:t>
            </a:r>
            <a:r>
              <a:rPr lang="es-ES_tradnl" dirty="0">
                <a:solidFill>
                  <a:srgbClr val="0070C0"/>
                </a:solidFill>
              </a:rPr>
              <a:t>disposición de histogramas </a:t>
            </a:r>
            <a:r>
              <a:rPr lang="es-ES_tradnl" dirty="0"/>
              <a:t>puede inducir a </a:t>
            </a:r>
            <a:r>
              <a:rPr lang="es-ES_tradnl" dirty="0">
                <a:solidFill>
                  <a:srgbClr val="0070C0"/>
                </a:solidFill>
              </a:rPr>
              <a:t>sesgos</a:t>
            </a:r>
            <a:r>
              <a:rPr lang="es-ES_tradnl" dirty="0"/>
              <a:t> en la decisión de los </a:t>
            </a:r>
            <a:r>
              <a:rPr lang="es-ES_tradnl" dirty="0">
                <a:solidFill>
                  <a:srgbClr val="0070C0"/>
                </a:solidFill>
              </a:rPr>
              <a:t>consumidores</a:t>
            </a:r>
            <a:r>
              <a:rPr lang="es-ES_tradnl" dirty="0"/>
              <a:t> a elegir violando reglas bien definidas </a:t>
            </a:r>
          </a:p>
          <a:p>
            <a:pPr marL="514350" indent="-514350">
              <a:buFont typeface="+mj-lt"/>
              <a:buAutoNum type="arabicPeriod"/>
            </a:pPr>
            <a:endParaRPr lang="es-ES_tradnl" dirty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ES_tradnl" sz="1200" dirty="0"/>
          </a:p>
          <a:p>
            <a:pPr marL="0" indent="0">
              <a:buNone/>
            </a:pPr>
            <a:endParaRPr lang="es-ES_tradnl" sz="1200" dirty="0"/>
          </a:p>
          <a:p>
            <a:pPr lvl="1"/>
            <a:endParaRPr lang="es-ES_trad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86B15-D432-B7A6-BA34-EE1035167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01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56FC5-0E53-6D4C-09A5-4C5B8E1A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Cuestiones operativas del curso: </a:t>
            </a:r>
            <a:r>
              <a:rPr lang="es-ES_tradnl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Próximos Deadlines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8FB43-7DE0-04F0-9AC5-E468E02B4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s-ES_tradnl" dirty="0"/>
              <a:t>TP 2: EPH. </a:t>
            </a:r>
            <a:r>
              <a:rPr lang="es-ES_tradnl" dirty="0">
                <a:solidFill>
                  <a:srgbClr val="FF0000"/>
                </a:solidFill>
              </a:rPr>
              <a:t>Martes</a:t>
            </a:r>
            <a:r>
              <a:rPr lang="es-ES_tradnl" dirty="0"/>
              <a:t> </a:t>
            </a:r>
            <a:r>
              <a:rPr lang="es-ES_tradnl" dirty="0">
                <a:solidFill>
                  <a:srgbClr val="FF0000"/>
                </a:solidFill>
              </a:rPr>
              <a:t>22 de Abril, 17:00 hs</a:t>
            </a:r>
          </a:p>
          <a:p>
            <a:pPr>
              <a:lnSpc>
                <a:spcPct val="200000"/>
              </a:lnSpc>
            </a:pPr>
            <a:r>
              <a:rPr lang="es-ES_tradnl" dirty="0"/>
              <a:t>Presentación Grupal: Consignas Disponible. </a:t>
            </a:r>
            <a:r>
              <a:rPr lang="es-ES_tradnl" dirty="0">
                <a:solidFill>
                  <a:srgbClr val="FF0000"/>
                </a:solidFill>
              </a:rPr>
              <a:t>Viernes</a:t>
            </a:r>
            <a:r>
              <a:rPr lang="es-ES_tradnl" dirty="0"/>
              <a:t> </a:t>
            </a:r>
            <a:r>
              <a:rPr lang="es-ES_tradnl" dirty="0">
                <a:solidFill>
                  <a:srgbClr val="FF0000"/>
                </a:solidFill>
              </a:rPr>
              <a:t>25 de Abril, 17:00 hs</a:t>
            </a:r>
            <a:endParaRPr lang="es-ES_tradnl" dirty="0"/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2060"/>
                </a:solidFill>
              </a:rPr>
              <a:t>Revisión del cronograma 2: </a:t>
            </a:r>
            <a:r>
              <a:rPr lang="es-ES_tradnl" dirty="0"/>
              <a:t>Chequear nuevas fechas</a:t>
            </a:r>
          </a:p>
          <a:p>
            <a:pPr>
              <a:lnSpc>
                <a:spcPct val="200000"/>
              </a:lnSpc>
            </a:pPr>
            <a:r>
              <a:rPr lang="es-ES_tradnl" dirty="0">
                <a:solidFill>
                  <a:srgbClr val="002060"/>
                </a:solidFill>
              </a:rPr>
              <a:t>Consultas</a:t>
            </a:r>
            <a:r>
              <a:rPr lang="es-ES_tradnl" dirty="0"/>
              <a:t>: Email, Miércoles 4:00 pm a 5:00 pm o </a:t>
            </a:r>
            <a:r>
              <a:rPr lang="es-ES_tradnl" dirty="0">
                <a:hlinkClick r:id="rId3"/>
              </a:rPr>
              <a:t>Calendly</a:t>
            </a:r>
            <a:endParaRPr lang="es-ES_tradnl" dirty="0">
              <a:solidFill>
                <a:srgbClr val="FF000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s-ES_tradnl" dirty="0">
              <a:solidFill>
                <a:srgbClr val="002060"/>
              </a:solidFill>
            </a:endParaRPr>
          </a:p>
          <a:p>
            <a:pPr marL="0" indent="0">
              <a:lnSpc>
                <a:spcPct val="200000"/>
              </a:lnSpc>
              <a:buNone/>
            </a:pPr>
            <a:endParaRPr lang="es-ES_tradnl" i="1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D31DF-2AE7-1DEC-F2F5-AA7755106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34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461" y="728664"/>
            <a:ext cx="4984813" cy="315708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_tradnl" sz="4400" dirty="0"/>
              <a:t>Aplicación 1: Hábitos de consumo de gaseosas y cervezas usando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7461" y="4072045"/>
            <a:ext cx="4984813" cy="205728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Li, W., &amp; Dorfman, J. H. (2019). The implications of heterogeneous habit in consumer beverage purchases on soda and sin taxes. 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Food Policy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Nova Light" panose="020B0302020104020203" pitchFamily="34" charset="0"/>
                <a:cs typeface="+mn-cs"/>
              </a:rPr>
              <a:t>, 84, 111-120.</a:t>
            </a:r>
          </a:p>
        </p:txBody>
      </p:sp>
      <p:pic>
        <p:nvPicPr>
          <p:cNvPr id="6" name="Picture 5" descr="A group of people holding beer glasses&#10;&#10;Description automatically generated">
            <a:extLst>
              <a:ext uri="{FF2B5EF4-FFF2-40B4-BE49-F238E27FC236}">
                <a16:creationId xmlns:a16="http://schemas.microsoft.com/office/drawing/2014/main" id="{7796BA86-BAE1-2ABC-1391-A36B67A8F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792" r="1" b="1"/>
          <a:stretch/>
        </p:blipFill>
        <p:spPr>
          <a:xfrm>
            <a:off x="1" y="10"/>
            <a:ext cx="6005512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86908" y="6356350"/>
            <a:ext cx="116689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78C1CC4-2077-434E-BCF1-5D01C08A9B17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2E3F3-59A2-4C2E-A1D8-5D9D9C19EA18}"/>
              </a:ext>
            </a:extLst>
          </p:cNvPr>
          <p:cNvSpPr txBox="1"/>
          <p:nvPr/>
        </p:nvSpPr>
        <p:spPr>
          <a:xfrm>
            <a:off x="369847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ES_tradnl" sz="700">
                <a:solidFill>
                  <a:srgbClr val="FFFFFF"/>
                </a:solidFill>
                <a:hlinkClick r:id="rId4" tooltip="https://commons.wikimedia.org/wiki/File:Cheers_beer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s-ES_tradnl" sz="700">
                <a:solidFill>
                  <a:srgbClr val="FFFFFF"/>
                </a:solidFill>
              </a:rPr>
              <a:t> by Unknown Author is licensed under </a:t>
            </a:r>
            <a:r>
              <a:rPr lang="es-ES_tradnl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ES_tradn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68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9AD-ACCD-10F0-CBA4-6656FC0FD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Los consumidores somos distintos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6617D-B070-69B3-8508-F04354BE4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Impuestos específicos a hábitos </a:t>
            </a:r>
            <a:r>
              <a:rPr lang="es-ES_tradnl" dirty="0">
                <a:solidFill>
                  <a:srgbClr val="002060"/>
                </a:solidFill>
              </a:rPr>
              <a:t>no saludables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Ejemplos: cigarrillo, comida chatarra, alcohol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B050"/>
                </a:solidFill>
              </a:rPr>
              <a:t>Economistas</a:t>
            </a:r>
            <a:r>
              <a:rPr lang="es-ES_tradnl" dirty="0"/>
              <a:t>: Estiman la demanda por el producto, la posible recaudación de impuesto y cambios en el bienestar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Supuesto clave</a:t>
            </a:r>
            <a:r>
              <a:rPr lang="es-ES_tradnl" dirty="0"/>
              <a:t>: consumidores son iguales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Preferencias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Respuesta ante cambios en los precios (¿elasticidad?)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843A4-7867-6736-C190-70525F5E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0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32681-6836-BA97-105A-89E14DD99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 de Habito en el Consumo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s-ES_tradnl" dirty="0"/>
                  <a:t>Usan el siguiente índice de hábito de consumo: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_tradnl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s-ES_tradnl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_tradnl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s-ES_tradnl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𝑖𝑗𝑡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s-ES_tradnl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s-ES_tradnl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𝑖𝑗𝑡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s-ES_tradnl" dirty="0"/>
                  <a:t> consumo del producto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s-ES_tradnl" dirty="0"/>
                  <a:t> en el trimestre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s-ES_tradnl" dirty="0"/>
                  <a:t> en el hogar </a:t>
                </a:r>
                <a14:m>
                  <m:oMath xmlns:m="http://schemas.openxmlformats.org/officeDocument/2006/math">
                    <m:r>
                      <a:rPr lang="es-ES_tradnl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_tradnl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 desvió estándar de consumo del producto en los últimos 8 trimestres (2 años)</a:t>
                </a:r>
              </a:p>
              <a:p>
                <a:pPr lvl="1"/>
                <a:r>
                  <a:rPr lang="es-ES_tradnl" dirty="0">
                    <a:solidFill>
                      <a:srgbClr val="002060"/>
                    </a:solidFill>
                  </a:rPr>
                  <a:t>Intuición</a:t>
                </a:r>
                <a:r>
                  <a:rPr lang="es-ES_tradnl" dirty="0"/>
                  <a:t>: mientras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alto </a:t>
                </a:r>
                <a:r>
                  <a:rPr lang="es-ES_tradnl" dirty="0"/>
                  <a:t>el índice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_tradn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_tradnl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s-ES_tradnl" dirty="0"/>
                  <a:t>, </a:t>
                </a:r>
                <a:r>
                  <a:rPr lang="es-ES_tradnl" dirty="0">
                    <a:solidFill>
                      <a:srgbClr val="00B050"/>
                    </a:solidFill>
                  </a:rPr>
                  <a:t>más fuerte es el hábito </a:t>
                </a:r>
                <a:r>
                  <a:rPr lang="es-ES_tradnl" dirty="0"/>
                  <a:t>de dicho hogar en consumir ese producto.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A1F207-9983-3532-6C44-EE119B02C7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9012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DAFA4-5FDA-3D63-6A2B-56F9C892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5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gaseosas</a:t>
            </a:r>
          </a:p>
        </p:txBody>
      </p:sp>
      <p:pic>
        <p:nvPicPr>
          <p:cNvPr id="6" name="Content Placeholder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D6AEA320-2F6D-9985-620E-E417F966A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991" y="1324692"/>
            <a:ext cx="9088017" cy="50316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8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401C6-CA04-1C09-A85F-8BE930413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Distribución de consumo de cerveza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F85981-FB85-B817-AD77-CBE2ACCD3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34</a:t>
            </a:fld>
            <a:endParaRPr lang="en-US"/>
          </a:p>
        </p:txBody>
      </p:sp>
      <p:pic>
        <p:nvPicPr>
          <p:cNvPr id="8" name="Content Placeholder 7" descr="A graph of average consumption of beer&#10;&#10;Description automatically generated">
            <a:extLst>
              <a:ext uri="{FF2B5EF4-FFF2-40B4-BE49-F238E27FC236}">
                <a16:creationId xmlns:a16="http://schemas.microsoft.com/office/drawing/2014/main" id="{7B396AF4-D4D8-E908-5CAB-6DE7F2271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46" y="1327150"/>
            <a:ext cx="9044108" cy="5029200"/>
          </a:xfrm>
        </p:spPr>
      </p:pic>
    </p:spTree>
    <p:extLst>
      <p:ext uri="{BB962C8B-B14F-4D97-AF65-F5344CB8AC3E}">
        <p14:creationId xmlns:p14="http://schemas.microsoft.com/office/powerpoint/2010/main" val="1967031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24E5-9E29-8688-2FF1-9B17DF913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importantes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7455B-2280-627D-2784-16563410B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Al mostrar esta distribución de distintos hábitos de consumo de bebidas, los autores motivan un nuevo enfoque para estimar los </a:t>
            </a:r>
            <a:r>
              <a:rPr lang="es-ES_tradnl" dirty="0">
                <a:solidFill>
                  <a:srgbClr val="002060"/>
                </a:solidFill>
              </a:rPr>
              <a:t>efectos de un impuesto</a:t>
            </a:r>
            <a:r>
              <a:rPr lang="es-ES_tradnl" dirty="0"/>
              <a:t> en el </a:t>
            </a:r>
            <a:r>
              <a:rPr lang="es-ES_tradnl" dirty="0">
                <a:solidFill>
                  <a:srgbClr val="002060"/>
                </a:solidFill>
              </a:rPr>
              <a:t>consumo</a:t>
            </a:r>
            <a:r>
              <a:rPr lang="es-ES_tradnl" dirty="0"/>
              <a:t> y </a:t>
            </a:r>
            <a:r>
              <a:rPr lang="es-ES_tradnl" dirty="0">
                <a:solidFill>
                  <a:srgbClr val="002060"/>
                </a:solidFill>
              </a:rPr>
              <a:t>bienestar</a:t>
            </a:r>
            <a:r>
              <a:rPr lang="es-ES_tradnl" dirty="0"/>
              <a:t>. 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Implicancias</a:t>
            </a:r>
            <a:r>
              <a:rPr lang="es-ES_tradnl" dirty="0"/>
              <a:t>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Gran parte de la recaudación vendrá de </a:t>
            </a:r>
            <a:r>
              <a:rPr lang="es-ES_tradnl" dirty="0">
                <a:solidFill>
                  <a:srgbClr val="002060"/>
                </a:solidFill>
              </a:rPr>
              <a:t>consumidores inelásticos </a:t>
            </a:r>
            <a:r>
              <a:rPr lang="es-ES_tradnl" dirty="0"/>
              <a:t>(consumo fuerte por dicho producto) 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Los </a:t>
            </a:r>
            <a:r>
              <a:rPr lang="es-ES_tradnl" dirty="0">
                <a:solidFill>
                  <a:srgbClr val="002060"/>
                </a:solidFill>
              </a:rPr>
              <a:t>consumidores menos “leales” </a:t>
            </a:r>
            <a:r>
              <a:rPr lang="es-ES_tradnl" dirty="0"/>
              <a:t>al producto, dejarán de consumirlo</a:t>
            </a:r>
          </a:p>
          <a:p>
            <a:pPr lvl="2">
              <a:lnSpc>
                <a:spcPct val="150000"/>
              </a:lnSpc>
            </a:pPr>
            <a:r>
              <a:rPr lang="es-ES_tradnl" dirty="0"/>
              <a:t>¿Cambios en los hábitos?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1959-6424-3B92-73BF-923818C3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13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Aplicación 2: Efectos de la visualización de los Histogramas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Lu, T., Yuan, M., Wang, C., &amp; Zhang, X. (2022). </a:t>
            </a:r>
            <a:r>
              <a:rPr lang="es-ES_tradnl" dirty="0" err="1"/>
              <a:t>Histogram</a:t>
            </a:r>
            <a:r>
              <a:rPr lang="es-ES_tradnl" dirty="0"/>
              <a:t> </a:t>
            </a:r>
            <a:r>
              <a:rPr lang="es-ES_tradnl" dirty="0" err="1"/>
              <a:t>distortion</a:t>
            </a:r>
            <a:r>
              <a:rPr lang="es-ES_tradnl" dirty="0"/>
              <a:t> </a:t>
            </a:r>
            <a:r>
              <a:rPr lang="es-ES_tradnl" dirty="0" err="1"/>
              <a:t>bias</a:t>
            </a:r>
            <a:r>
              <a:rPr lang="es-ES_tradnl" dirty="0"/>
              <a:t> in </a:t>
            </a:r>
            <a:r>
              <a:rPr lang="es-ES_tradnl" dirty="0" err="1"/>
              <a:t>consumer</a:t>
            </a:r>
            <a:r>
              <a:rPr lang="es-ES_tradnl" dirty="0"/>
              <a:t> </a:t>
            </a:r>
            <a:r>
              <a:rPr lang="es-ES_tradnl" dirty="0" err="1"/>
              <a:t>choices</a:t>
            </a:r>
            <a:r>
              <a:rPr lang="es-ES_tradnl" dirty="0"/>
              <a:t>. </a:t>
            </a:r>
            <a:r>
              <a:rPr lang="es-ES_tradnl" i="1" dirty="0"/>
              <a:t>Management </a:t>
            </a:r>
            <a:r>
              <a:rPr lang="es-ES_tradnl" i="1" dirty="0" err="1"/>
              <a:t>Science</a:t>
            </a:r>
            <a:r>
              <a:rPr lang="es-ES_tradnl" dirty="0"/>
              <a:t>, 68(12), 8963-8978.</a:t>
            </a:r>
          </a:p>
          <a:p>
            <a:endParaRPr lang="es-ES_trad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4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_tradnl" sz="4000"/>
              <a:t>Motivación: Decisiones viendo reviews</a:t>
            </a:r>
          </a:p>
        </p:txBody>
      </p:sp>
      <p:pic>
        <p:nvPicPr>
          <p:cNvPr id="12" name="Content Placeholder 11" descr="A screenshot of a map&#10;&#10;Description automatically generated">
            <a:extLst>
              <a:ext uri="{FF2B5EF4-FFF2-40B4-BE49-F238E27FC236}">
                <a16:creationId xmlns:a16="http://schemas.microsoft.com/office/drawing/2014/main" id="{77751BA8-B437-CA9D-CC59-58A801DB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4" r="1" b="1"/>
          <a:stretch/>
        </p:blipFill>
        <p:spPr>
          <a:xfrm>
            <a:off x="1" y="10"/>
            <a:ext cx="6936390" cy="685799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322C402-8D01-159A-90E2-ACFCF7063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Tomamos muchas decisiones mirando las estrellitas y los </a:t>
            </a:r>
            <a:r>
              <a:rPr lang="es-ES_tradnl" sz="2400" dirty="0" err="1"/>
              <a:t>reviews</a:t>
            </a:r>
            <a:endParaRPr lang="es-ES_tradnl" sz="2400" dirty="0"/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Ejemplo</a:t>
            </a:r>
            <a:r>
              <a:rPr lang="es-ES_tradnl" sz="2400" dirty="0"/>
              <a:t>: Google </a:t>
            </a:r>
            <a:r>
              <a:rPr lang="es-ES_tradnl" sz="2400" dirty="0" err="1"/>
              <a:t>Maps</a:t>
            </a:r>
            <a:r>
              <a:rPr lang="es-ES_tradnl" sz="2400" dirty="0"/>
              <a:t> para decidir donde tomar un café en Victoria (grafico izquierda).</a:t>
            </a:r>
          </a:p>
          <a:p>
            <a:pPr>
              <a:lnSpc>
                <a:spcPct val="150000"/>
              </a:lnSpc>
            </a:pPr>
            <a:r>
              <a:rPr lang="es-ES_tradnl" sz="2400" dirty="0">
                <a:solidFill>
                  <a:srgbClr val="002060"/>
                </a:solidFill>
              </a:rPr>
              <a:t>Rápida inspección visual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7832" y="6356350"/>
            <a:ext cx="8859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78C1CC4-2077-434E-BCF1-5D01C08A9B17}" type="slidenum">
              <a:rPr lang="en-US" sz="1800" smtClean="0"/>
              <a:pPr>
                <a:lnSpc>
                  <a:spcPct val="90000"/>
                </a:lnSpc>
                <a:spcAft>
                  <a:spcPts val="600"/>
                </a:spcAft>
              </a:pPr>
              <a:t>37</a:t>
            </a:fld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76215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E1AD-1E7C-293F-C449-52E87099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Motivación: Rating de películas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82BAEA-FC76-0309-B297-33FAA19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10" y="1690688"/>
            <a:ext cx="9417903" cy="466566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411A4C-BA0B-4445-D77E-B9844C8B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0B535-67B6-A951-87DD-5F4623997F16}"/>
              </a:ext>
            </a:extLst>
          </p:cNvPr>
          <p:cNvGrpSpPr/>
          <p:nvPr/>
        </p:nvGrpSpPr>
        <p:grpSpPr>
          <a:xfrm>
            <a:off x="3800186" y="1506486"/>
            <a:ext cx="4306427" cy="4986389"/>
            <a:chOff x="3800186" y="1506486"/>
            <a:chExt cx="4306427" cy="4986389"/>
          </a:xfrm>
        </p:grpSpPr>
        <p:pic>
          <p:nvPicPr>
            <p:cNvPr id="8" name="Picture 7" descr="A person holding a red button&#10;&#10;Description automatically generated">
              <a:extLst>
                <a:ext uri="{FF2B5EF4-FFF2-40B4-BE49-F238E27FC236}">
                  <a16:creationId xmlns:a16="http://schemas.microsoft.com/office/drawing/2014/main" id="{38996FC8-78C6-5800-C907-49BFA063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0186" y="1506486"/>
              <a:ext cx="4306427" cy="498638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970F4B-4000-E7CB-7CF2-EE18327418B6}"/>
                </a:ext>
              </a:extLst>
            </p:cNvPr>
            <p:cNvSpPr txBox="1"/>
            <p:nvPr/>
          </p:nvSpPr>
          <p:spPr>
            <a:xfrm rot="20917999">
              <a:off x="4132499" y="2046356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D0C1D3-D1A4-8513-32BB-273D9E2A2824}"/>
                </a:ext>
              </a:extLst>
            </p:cNvPr>
            <p:cNvSpPr txBox="1"/>
            <p:nvPr/>
          </p:nvSpPr>
          <p:spPr>
            <a:xfrm rot="20886532">
              <a:off x="5825369" y="1702180"/>
              <a:ext cx="1165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Move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5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65BF-059B-8741-0B96-5566C4F37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Idea </a:t>
            </a:r>
            <a:r>
              <a:rPr lang="es-ES_tradnl" dirty="0" err="1"/>
              <a:t>Prinpcipal</a:t>
            </a:r>
            <a:r>
              <a:rPr lang="es-ES_tradnl" dirty="0"/>
              <a:t>: Decisiones de consumo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F2338-4315-11F2-9510-9A5119B9E3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sz="3600" dirty="0"/>
              <a:t>Muchas decisiones de consumo se basan en una </a:t>
            </a:r>
            <a:r>
              <a:rPr lang="es-ES_tradnl" sz="3600" dirty="0">
                <a:solidFill>
                  <a:srgbClr val="002060"/>
                </a:solidFill>
              </a:rPr>
              <a:t>evaluación visual de la distribución </a:t>
            </a:r>
            <a:r>
              <a:rPr lang="es-ES_tradnl" sz="3600" dirty="0"/>
              <a:t>de rating en forma de </a:t>
            </a:r>
            <a:r>
              <a:rPr lang="es-ES_tradnl" sz="3600" dirty="0">
                <a:solidFill>
                  <a:srgbClr val="FF0000"/>
                </a:solidFill>
              </a:rPr>
              <a:t>histogramas</a:t>
            </a:r>
          </a:p>
          <a:p>
            <a:endParaRPr lang="es-ES_tradnl" sz="1400" dirty="0">
              <a:solidFill>
                <a:srgbClr val="FF0000"/>
              </a:solidFill>
            </a:endParaRPr>
          </a:p>
          <a:p>
            <a:r>
              <a:rPr lang="es-ES_tradnl" sz="3600" dirty="0">
                <a:solidFill>
                  <a:srgbClr val="002060"/>
                </a:solidFill>
              </a:rPr>
              <a:t>Argumento principal:</a:t>
            </a:r>
            <a:r>
              <a:rPr lang="es-ES_tradnl" sz="3600" dirty="0"/>
              <a:t> </a:t>
            </a:r>
          </a:p>
          <a:p>
            <a:pPr lvl="1"/>
            <a:r>
              <a:rPr lang="es-ES_tradnl" sz="3200" dirty="0"/>
              <a:t>Sesgos cognitivos de interpretación de gráficos </a:t>
            </a:r>
          </a:p>
          <a:p>
            <a:pPr lvl="2"/>
            <a:r>
              <a:rPr lang="es-ES_tradnl" sz="2800" dirty="0"/>
              <a:t>Las distribuciones de rating pueden inducir a sesgo del consumidor </a:t>
            </a:r>
          </a:p>
          <a:p>
            <a:pPr lvl="3"/>
            <a:r>
              <a:rPr lang="es-ES_tradnl" sz="2400" dirty="0"/>
              <a:t>-&gt; </a:t>
            </a:r>
            <a:r>
              <a:rPr lang="es-ES_tradnl" sz="2400" dirty="0">
                <a:solidFill>
                  <a:srgbClr val="002060"/>
                </a:solidFill>
              </a:rPr>
              <a:t>Sesgo de Distorsión de Histogramas </a:t>
            </a:r>
            <a:r>
              <a:rPr lang="es-ES_tradnl" sz="2400" dirty="0"/>
              <a:t>(HDB)</a:t>
            </a:r>
          </a:p>
          <a:p>
            <a:pPr lvl="3"/>
            <a:r>
              <a:rPr lang="es-ES_tradnl" sz="2400" dirty="0"/>
              <a:t>Barras más largas y sobresalientes son las primeras que ayudan en la evaluación rápida de un gráfico.</a:t>
            </a:r>
          </a:p>
          <a:p>
            <a:pPr marL="0" indent="0">
              <a:buNone/>
            </a:pPr>
            <a:endParaRPr lang="es-ES_tradnl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BBEE0-8F1F-D7FB-A977-8FCDCBE4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0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Breve repaso de los principios de visualización de datos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80597-6948-B78E-E6E3-6E4F9F132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References</a:t>
            </a:r>
          </a:p>
          <a:p>
            <a:r>
              <a:rPr lang="es-AR" sz="2400" b="1" dirty="0">
                <a:solidFill>
                  <a:srgbClr val="00663D"/>
                </a:solidFill>
                <a:effectLst/>
                <a:latin typeface="Times" pitchFamily="2" charset="0"/>
                <a:ea typeface="Times" pitchFamily="2" charset="0"/>
                <a:cs typeface="Times" pitchFamily="2" charset="0"/>
              </a:rPr>
              <a:t>† </a:t>
            </a:r>
            <a:r>
              <a:rPr lang="en-US" sz="2400" dirty="0" err="1"/>
              <a:t>Schwabish</a:t>
            </a:r>
            <a:r>
              <a:rPr lang="en-US" sz="2400" dirty="0"/>
              <a:t>, J. A. (2014). An economist's guide to visualizing data</a:t>
            </a:r>
            <a:r>
              <a:rPr lang="en-US" sz="2400" i="1" dirty="0"/>
              <a:t>. Journal of Economic Perspectives</a:t>
            </a:r>
            <a:r>
              <a:rPr lang="en-US" sz="2400" dirty="0"/>
              <a:t>, 28(1), 209-234.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54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886B-6E83-2CAF-0864-546AFE18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Experimento con posibles ratings</a:t>
            </a:r>
          </a:p>
        </p:txBody>
      </p:sp>
      <p:pic>
        <p:nvPicPr>
          <p:cNvPr id="8" name="Content Placeholder 7" descr="A screenshot of a graph&#10;&#10;Description automatically generated">
            <a:extLst>
              <a:ext uri="{FF2B5EF4-FFF2-40B4-BE49-F238E27FC236}">
                <a16:creationId xmlns:a16="http://schemas.microsoft.com/office/drawing/2014/main" id="{7042F0FB-3938-26F7-B522-E74D0D807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122" y="1727415"/>
            <a:ext cx="9650704" cy="440575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74C-69F5-3990-80EE-08A95F606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40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C8C815-B976-99D0-5512-B2CD0AFE6E5D}"/>
              </a:ext>
            </a:extLst>
          </p:cNvPr>
          <p:cNvSpPr/>
          <p:nvPr/>
        </p:nvSpPr>
        <p:spPr>
          <a:xfrm>
            <a:off x="1115122" y="2383436"/>
            <a:ext cx="4835973" cy="41094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9048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9A00-FCF2-A22C-3DE9-983D95C04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Lecciones de los estudios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D0389-697B-C281-0BE8-85DCEB7CE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Los consumidores son sensibles a la forma de las distribuciones</a:t>
            </a:r>
          </a:p>
          <a:p>
            <a:endParaRPr lang="es-ES_tradnl" dirty="0"/>
          </a:p>
          <a:p>
            <a:r>
              <a:rPr lang="es-ES_tradnl" dirty="0"/>
              <a:t>Encuentran individuos que </a:t>
            </a:r>
            <a:r>
              <a:rPr lang="es-ES_tradnl" dirty="0">
                <a:solidFill>
                  <a:srgbClr val="002060"/>
                </a:solidFill>
              </a:rPr>
              <a:t>eligen películas de bajo rating </a:t>
            </a:r>
            <a:r>
              <a:rPr lang="es-ES_tradnl" dirty="0"/>
              <a:t>por el alto sesgo de distorsión de histogramas</a:t>
            </a:r>
          </a:p>
          <a:p>
            <a:pPr lvl="1"/>
            <a:r>
              <a:rPr lang="es-ES_tradnl" dirty="0"/>
              <a:t>Desvíos de la teoría clásica de comportamiento</a:t>
            </a:r>
          </a:p>
          <a:p>
            <a:pPr lvl="1"/>
            <a:endParaRPr lang="es-ES_tradnl" dirty="0"/>
          </a:p>
          <a:p>
            <a:r>
              <a:rPr lang="es-ES_tradnl" dirty="0"/>
              <a:t>Nos advierten de la </a:t>
            </a:r>
            <a:r>
              <a:rPr lang="es-ES_tradnl" dirty="0">
                <a:solidFill>
                  <a:srgbClr val="002060"/>
                </a:solidFill>
              </a:rPr>
              <a:t>importancia de la visualización grafica </a:t>
            </a:r>
            <a:r>
              <a:rPr lang="es-ES_tradnl" dirty="0"/>
              <a:t>de la información en las decisiones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94057-E87E-A715-49EE-561F4F3D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9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357CD-60DB-7599-DBBF-E7E34F5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Conclusiones finales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E002C-8C25-F567-04EE-6365B03764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580811-4E8A-0CFA-2D7A-CC97B099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56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168-AA67-F1BE-BEB5-BFF50FDB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aprendimos hoy?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6B93-964D-A72E-FB12-DE627F299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s-ES_tradnl" dirty="0"/>
              <a:t>Repasamos los principios de visualización de datos y motivamos el foco en una sola variable de interés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Motivación </a:t>
            </a:r>
            <a:r>
              <a:rPr lang="es-ES_tradnl" dirty="0">
                <a:solidFill>
                  <a:srgbClr val="002060"/>
                </a:solidFill>
              </a:rPr>
              <a:t>principal</a:t>
            </a:r>
            <a:r>
              <a:rPr lang="es-ES_tradnl" dirty="0"/>
              <a:t> para usar métodos no paramétricos en Economía: </a:t>
            </a:r>
            <a:r>
              <a:rPr lang="es-ES_tradnl" dirty="0">
                <a:solidFill>
                  <a:srgbClr val="002060"/>
                </a:solidFill>
              </a:rPr>
              <a:t>Distribuciones de Ingreso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Distinguimos </a:t>
            </a:r>
            <a:r>
              <a:rPr lang="es-ES_tradnl" dirty="0"/>
              <a:t>entre métodos paramétricos y no paramétricos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Repasamos el concepto de </a:t>
            </a:r>
            <a:r>
              <a:rPr lang="es-ES_tradnl" dirty="0">
                <a:solidFill>
                  <a:srgbClr val="002060"/>
                </a:solidFill>
              </a:rPr>
              <a:t>Función de Densidad</a:t>
            </a:r>
          </a:p>
          <a:p>
            <a:pPr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Dos métodos </a:t>
            </a:r>
            <a:r>
              <a:rPr lang="es-ES_tradnl" dirty="0"/>
              <a:t>no paramétricos: </a:t>
            </a:r>
          </a:p>
          <a:p>
            <a:pPr lvl="1">
              <a:lnSpc>
                <a:spcPct val="150000"/>
              </a:lnSpc>
            </a:pPr>
            <a:r>
              <a:rPr lang="es-ES_tradnl" dirty="0">
                <a:solidFill>
                  <a:srgbClr val="002060"/>
                </a:solidFill>
              </a:rPr>
              <a:t>Histogramas</a:t>
            </a:r>
            <a:r>
              <a:rPr lang="es-ES_tradnl" dirty="0"/>
              <a:t>, idea y formalmente</a:t>
            </a:r>
          </a:p>
          <a:p>
            <a:pPr>
              <a:lnSpc>
                <a:spcPct val="150000"/>
              </a:lnSpc>
            </a:pPr>
            <a:r>
              <a:rPr lang="es-ES_tradnl" dirty="0"/>
              <a:t>Revisamos la relevancia de hacer un buen histograma con aplicaciones en </a:t>
            </a:r>
            <a:r>
              <a:rPr lang="es-ES_tradnl" dirty="0">
                <a:solidFill>
                  <a:srgbClr val="0070C0"/>
                </a:solidFill>
              </a:rPr>
              <a:t>Economía del Consumidor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E39AB-00F5-ADEE-08FA-C6F284265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D55B1-4C9E-9A68-CAC5-2D521102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¿Dudas, consultas?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DE542-4031-D126-7AAF-A0332014D1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_tradnl" dirty="0">
                <a:latin typeface="Gill Sans Nova Light" panose="020B0302020104020203" pitchFamily="34" charset="0"/>
              </a:rPr>
              <a:t>Consultas: 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  <a:hlinkClick r:id="rId2"/>
              </a:rPr>
              <a:t>25RO35480961@campus.economicas.uba.ar</a:t>
            </a:r>
            <a:r>
              <a:rPr lang="en-US" b="0" i="0" dirty="0">
                <a:solidFill>
                  <a:srgbClr val="0078D7"/>
                </a:solidFill>
                <a:effectLst/>
                <a:latin typeface="Gill Sans Nova Light" panose="020B0302020104020203" pitchFamily="34" charset="0"/>
              </a:rPr>
              <a:t> </a:t>
            </a:r>
            <a:endParaRPr lang="es-ES_tradnl" dirty="0">
              <a:latin typeface="Gill Sans Nova Light" panose="020B03020201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557C-64E1-99EA-732F-3F53925C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7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CDA9-EC41-2312-3939-2A1FFC5B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Orden de Temas: </a:t>
            </a:r>
            <a:r>
              <a:rPr lang="es-ES_tradnl" sz="3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Secuencia de Trabajo con Datos</a:t>
            </a:r>
            <a:endParaRPr lang="es-ES_tradnl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1ABD0DE-D47B-BE72-9389-1B9C88CB6F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9451" y="1100380"/>
          <a:ext cx="11236271" cy="5548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2FF7C-6F94-55CC-F31A-3FC6C600E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68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A790-8125-0419-9C63-AD7B89D7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21" y="365125"/>
            <a:ext cx="10736179" cy="1325563"/>
          </a:xfrm>
        </p:spPr>
        <p:txBody>
          <a:bodyPr/>
          <a:lstStyle/>
          <a:p>
            <a:r>
              <a:rPr lang="es-ES_tradnl" dirty="0"/>
              <a:t>Formalmente aún Etapa Explorativa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8559E05-DBC3-8301-D584-275312741E4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2385472"/>
                  </p:ext>
                </p:extLst>
              </p:nvPr>
            </p:nvGraphicFramePr>
            <p:xfrm>
              <a:off x="617621" y="1496447"/>
              <a:ext cx="10956757" cy="472440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540043">
                      <a:extLst>
                        <a:ext uri="{9D8B030D-6E8A-4147-A177-3AD203B41FA5}">
                          <a16:colId xmlns:a16="http://schemas.microsoft.com/office/drawing/2014/main" val="1029663632"/>
                        </a:ext>
                      </a:extLst>
                    </a:gridCol>
                    <a:gridCol w="1915804">
                      <a:extLst>
                        <a:ext uri="{9D8B030D-6E8A-4147-A177-3AD203B41FA5}">
                          <a16:colId xmlns:a16="http://schemas.microsoft.com/office/drawing/2014/main" val="3989478329"/>
                        </a:ext>
                      </a:extLst>
                    </a:gridCol>
                    <a:gridCol w="5265262">
                      <a:extLst>
                        <a:ext uri="{9D8B030D-6E8A-4147-A177-3AD203B41FA5}">
                          <a16:colId xmlns:a16="http://schemas.microsoft.com/office/drawing/2014/main" val="1368382703"/>
                        </a:ext>
                      </a:extLst>
                    </a:gridCol>
                    <a:gridCol w="2235648">
                      <a:extLst>
                        <a:ext uri="{9D8B030D-6E8A-4147-A177-3AD203B41FA5}">
                          <a16:colId xmlns:a16="http://schemas.microsoft.com/office/drawing/2014/main" val="995975348"/>
                        </a:ext>
                      </a:extLst>
                    </a:gridCol>
                  </a:tblGrid>
                  <a:tr h="7494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Etapas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Tipo de Aprendizaje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Idea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Métodos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7572"/>
                      </a:ext>
                    </a:extLst>
                  </a:tr>
                  <a:tr h="899255">
                    <a:tc rowSpan="2"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Explorativa /</a:t>
                          </a: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Descriptiva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No Supervisado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No hay un </a:t>
                          </a:r>
                          <a:r>
                            <a:rPr lang="es-ES_tradnl" sz="2200" dirty="0">
                              <a:solidFill>
                                <a:srgbClr val="002060"/>
                              </a:solidFill>
                              <a:latin typeface="Gill Sans Nova Light" panose="020B0302020104020203" pitchFamily="34" charset="0"/>
                            </a:rPr>
                            <a:t>output</a:t>
                          </a: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que se busca predecir</a:t>
                          </a: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N observaciones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, …,</m:t>
                                  </m:r>
                                  <m:sSub>
                                    <m:sSubPr>
                                      <m:ctrlPr>
                                        <a:rPr lang="en-US" sz="2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0" dirty="0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200" b="0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PCA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Clusters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145790582"/>
                      </a:ext>
                    </a:extLst>
                  </a:tr>
                  <a:tr h="1039834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Explorativa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Supervisado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Predecir distribución de un variable de interés 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variable de interés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14:m>
                            <m:oMath xmlns:m="http://schemas.openxmlformats.org/officeDocument/2006/math">
                              <m:r>
                                <a:rPr lang="en-US" sz="2200" b="0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_tradnl" sz="2200" b="0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d>
                            </m:oMath>
                          </a14:m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distribución de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2200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Histogramas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Kernels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3332684"/>
                      </a:ext>
                    </a:extLst>
                  </a:tr>
                  <a:tr h="1723164"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Modelos y Predicción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Supervisado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b="1" dirty="0">
                              <a:latin typeface="Gill Sans Nova Light" panose="020B0302020104020203" pitchFamily="34" charset="0"/>
                            </a:rPr>
                            <a:t>Predecir</a:t>
                          </a: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= (</m:t>
                              </m:r>
                              <m:sSub>
                                <m:sSubPr>
                                  <m:ctrlPr>
                                    <a:rPr lang="en-US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sz="2200" b="0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dirty="0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Inputs: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2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= (</m:t>
                              </m:r>
                              <m:sSub>
                                <m:sSubPr>
                                  <m:ctrlPr>
                                    <a:rPr lang="en-US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200" b="0" dirty="0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20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200" b="0" dirty="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  <a:p>
                          <a:endParaRPr lang="es-ES_tradnl" sz="1200" dirty="0">
                            <a:latin typeface="Gill Sans Nova Light" panose="020B0302020104020203" pitchFamily="34" charset="0"/>
                          </a:endParaRP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cuantitativo -&gt;</a:t>
                          </a:r>
                          <a:r>
                            <a:rPr lang="es-ES_tradnl" sz="2200" baseline="0" dirty="0">
                              <a:latin typeface="Gill Sans Nova Light" panose="020B0302020104020203" pitchFamily="34" charset="0"/>
                            </a:rPr>
                            <a:t> Regresión</a:t>
                          </a: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s-ES_tradnl" sz="2200" b="0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oMath>
                          </a14:m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 binaria</a:t>
                          </a:r>
                          <a:r>
                            <a:rPr lang="es-ES_tradnl" sz="2200" baseline="0" dirty="0">
                              <a:latin typeface="Gill Sans Nova Light" panose="020B0302020104020203" pitchFamily="34" charset="0"/>
                            </a:rPr>
                            <a:t> o categórica -&gt; Clasificación</a:t>
                          </a:r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MCO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 err="1">
                              <a:latin typeface="Gill Sans Nova Light" panose="020B0302020104020203" pitchFamily="34" charset="0"/>
                            </a:rPr>
                            <a:t>Logit</a:t>
                          </a: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, LDA, QDA, KNN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Y otros…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541577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08559E05-DBC3-8301-D584-275312741E4C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82385472"/>
                  </p:ext>
                </p:extLst>
              </p:nvPr>
            </p:nvGraphicFramePr>
            <p:xfrm>
              <a:off x="617621" y="1496447"/>
              <a:ext cx="10956757" cy="4724400"/>
            </p:xfrm>
            <a:graphic>
              <a:graphicData uri="http://schemas.openxmlformats.org/drawingml/2006/table">
                <a:tbl>
                  <a:tblPr firstRow="1" bandRow="1">
                    <a:tableStyleId>{F2DE63D5-997A-4646-A377-4702673A728D}</a:tableStyleId>
                  </a:tblPr>
                  <a:tblGrid>
                    <a:gridCol w="1540043">
                      <a:extLst>
                        <a:ext uri="{9D8B030D-6E8A-4147-A177-3AD203B41FA5}">
                          <a16:colId xmlns:a16="http://schemas.microsoft.com/office/drawing/2014/main" val="1029663632"/>
                        </a:ext>
                      </a:extLst>
                    </a:gridCol>
                    <a:gridCol w="1915804">
                      <a:extLst>
                        <a:ext uri="{9D8B030D-6E8A-4147-A177-3AD203B41FA5}">
                          <a16:colId xmlns:a16="http://schemas.microsoft.com/office/drawing/2014/main" val="3989478329"/>
                        </a:ext>
                      </a:extLst>
                    </a:gridCol>
                    <a:gridCol w="5265262">
                      <a:extLst>
                        <a:ext uri="{9D8B030D-6E8A-4147-A177-3AD203B41FA5}">
                          <a16:colId xmlns:a16="http://schemas.microsoft.com/office/drawing/2014/main" val="1368382703"/>
                        </a:ext>
                      </a:extLst>
                    </a:gridCol>
                    <a:gridCol w="2235648">
                      <a:extLst>
                        <a:ext uri="{9D8B030D-6E8A-4147-A177-3AD203B41FA5}">
                          <a16:colId xmlns:a16="http://schemas.microsoft.com/office/drawing/2014/main" val="995975348"/>
                        </a:ext>
                      </a:extLst>
                    </a:gridCol>
                  </a:tblGrid>
                  <a:tr h="76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Etapas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Tipo de Aprendizaje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Idea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Métodos</a:t>
                          </a: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00206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67572"/>
                      </a:ext>
                    </a:extLst>
                  </a:tr>
                  <a:tr h="1097280">
                    <a:tc rowSpan="2"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Explorativa /</a:t>
                          </a:r>
                        </a:p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Descriptiva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No Supervisado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5783" t="-72414" r="-42651" b="-26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PCA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Clusters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2145790582"/>
                      </a:ext>
                    </a:extLst>
                  </a:tr>
                  <a:tr h="1097280">
                    <a:tc v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Explorativa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Supervisado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5783" t="-174419" r="-42651" b="-16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Histogramas</a:t>
                          </a:r>
                        </a:p>
                        <a:p>
                          <a:pPr marL="285750" lvl="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Kernels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33332684"/>
                      </a:ext>
                    </a:extLst>
                  </a:tr>
                  <a:tr h="1767840">
                    <a:tc>
                      <a:txBody>
                        <a:bodyPr/>
                        <a:lstStyle/>
                        <a:p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Modelos y Predicción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Aprendizaje Supervisado</a:t>
                          </a:r>
                        </a:p>
                        <a:p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65783" t="-168571" r="-4265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MCO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 err="1">
                              <a:latin typeface="Gill Sans Nova Light" panose="020B0302020104020203" pitchFamily="34" charset="0"/>
                            </a:rPr>
                            <a:t>Logit</a:t>
                          </a: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, LDA, QDA, KNN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s-ES_tradnl" sz="2200" dirty="0">
                              <a:latin typeface="Gill Sans Nova Light" panose="020B0302020104020203" pitchFamily="34" charset="0"/>
                            </a:rPr>
                            <a:t>Y otros…</a:t>
                          </a:r>
                        </a:p>
                        <a:p>
                          <a:pPr marL="285750" indent="-285750">
                            <a:buFont typeface="Arial" panose="020B0604020202020204" pitchFamily="34" charset="0"/>
                            <a:buChar char="•"/>
                          </a:pPr>
                          <a:endParaRPr lang="es-ES_tradnl" sz="2200" dirty="0">
                            <a:latin typeface="Gill Sans Nova Light" panose="020B0302020104020203" pitchFamily="34" charset="0"/>
                          </a:endParaRPr>
                        </a:p>
                      </a:txBody>
                      <a:tcPr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541577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B742BB-420A-39A8-1250-F8C947C8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411E09-9C93-2937-FA98-0414F500111B}"/>
              </a:ext>
            </a:extLst>
          </p:cNvPr>
          <p:cNvSpPr/>
          <p:nvPr/>
        </p:nvSpPr>
        <p:spPr>
          <a:xfrm>
            <a:off x="2191753" y="3391473"/>
            <a:ext cx="9073147" cy="1016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02799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D48E6-E2F1-BB1F-86C5-D4CF1A76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¿Por qué es importante una buena estrategia de visualización de datos?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44AA4-9745-62C2-A4EB-FF9388EB8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s-AR" sz="2800" dirty="0"/>
              <a:t>Una imagen vale </a:t>
            </a:r>
            <a:r>
              <a:rPr lang="es-AR" sz="2800" dirty="0">
                <a:solidFill>
                  <a:srgbClr val="002060"/>
                </a:solidFill>
              </a:rPr>
              <a:t>más</a:t>
            </a:r>
            <a:r>
              <a:rPr lang="es-AR" sz="2800" dirty="0"/>
              <a:t> que mil palabras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Si queremos diseminar nuestro trabajo, necesitamos crear </a:t>
            </a:r>
            <a:r>
              <a:rPr lang="es-AR" sz="2800" dirty="0">
                <a:solidFill>
                  <a:srgbClr val="002060"/>
                </a:solidFill>
              </a:rPr>
              <a:t>gráficos atrapantes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Tres principios básicos: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/>
              <a:t>Mostrar los datos sirve para </a:t>
            </a:r>
            <a:r>
              <a:rPr lang="es-AR" sz="2400" dirty="0">
                <a:solidFill>
                  <a:srgbClr val="002060"/>
                </a:solidFill>
              </a:rPr>
              <a:t>contar una historia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Reducir</a:t>
            </a:r>
            <a:r>
              <a:rPr lang="es-AR" sz="2400" dirty="0"/>
              <a:t> elementos distractores</a:t>
            </a:r>
          </a:p>
          <a:p>
            <a:pPr marL="914400" lvl="1" indent="-457200">
              <a:lnSpc>
                <a:spcPct val="100000"/>
              </a:lnSpc>
              <a:buAutoNum type="arabicPeriod"/>
            </a:pPr>
            <a:r>
              <a:rPr lang="es-AR" sz="2400" dirty="0">
                <a:solidFill>
                  <a:srgbClr val="002060"/>
                </a:solidFill>
              </a:rPr>
              <a:t>Integrar</a:t>
            </a:r>
            <a:r>
              <a:rPr lang="es-AR" sz="2400" dirty="0"/>
              <a:t> el </a:t>
            </a:r>
            <a:r>
              <a:rPr lang="es-AR" sz="2400" dirty="0">
                <a:solidFill>
                  <a:srgbClr val="002060"/>
                </a:solidFill>
              </a:rPr>
              <a:t>texto</a:t>
            </a:r>
            <a:r>
              <a:rPr lang="es-AR" sz="2400" dirty="0"/>
              <a:t> y el </a:t>
            </a:r>
            <a:r>
              <a:rPr lang="es-AR" sz="2400" dirty="0">
                <a:solidFill>
                  <a:srgbClr val="002060"/>
                </a:solidFill>
              </a:rPr>
              <a:t>gráfico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478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A4E03-615A-F548-510B-68585BF7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En esta Clase nos enfocamos en Una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s-ES_tradnl" dirty="0"/>
                  <a:t>Entender la distribución de un variable de interés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_tradnl" b="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s-ES_tradnl" dirty="0"/>
                  <a:t> variable de interés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_tradnl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s-ES_tradnl" dirty="0"/>
                  <a:t> distribución de </a:t>
                </a:r>
                <a14:m>
                  <m:oMath xmlns:m="http://schemas.openxmlformats.org/officeDocument/2006/math">
                    <m:r>
                      <a:rPr lang="es-ES_tradnl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s-ES_tradnl" dirty="0"/>
              </a:p>
              <a:p>
                <a:endParaRPr lang="es-ES_tradnl" dirty="0">
                  <a:solidFill>
                    <a:srgbClr val="002060"/>
                  </a:solidFill>
                </a:endParaRPr>
              </a:p>
              <a:p>
                <a:r>
                  <a:rPr lang="es-ES_tradnl" dirty="0">
                    <a:solidFill>
                      <a:srgbClr val="002060"/>
                    </a:solidFill>
                  </a:rPr>
                  <a:t>Visualizamos con:</a:t>
                </a:r>
              </a:p>
              <a:p>
                <a:pPr lvl="1"/>
                <a:r>
                  <a:rPr lang="es-ES_tradnl" dirty="0"/>
                  <a:t>Histogramas</a:t>
                </a:r>
              </a:p>
              <a:p>
                <a:pPr lvl="1"/>
                <a:r>
                  <a:rPr lang="es-ES_tradnl" dirty="0"/>
                  <a:t>Kernels (?)</a:t>
                </a:r>
              </a:p>
              <a:p>
                <a:endParaRPr lang="es-ES_tradnl" dirty="0"/>
              </a:p>
              <a:p>
                <a:endParaRPr lang="es-ES_tradnl" dirty="0"/>
              </a:p>
              <a:p>
                <a:endParaRPr lang="es-ES_tradn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7B69467-3729-BDDE-14B0-1C1F60464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27" t="-2907"/>
                </a:stretch>
              </a:blipFill>
            </p:spPr>
            <p:txBody>
              <a:bodyPr/>
              <a:lstStyle/>
              <a:p>
                <a:r>
                  <a:rPr lang="es-ES_trad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D4D47-DE3D-0C95-A3C8-710BFE55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8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27ABA82E-C1D0-AB22-574B-BDFB5B7342C8}"/>
              </a:ext>
            </a:extLst>
          </p:cNvPr>
          <p:cNvSpPr/>
          <p:nvPr/>
        </p:nvSpPr>
        <p:spPr>
          <a:xfrm>
            <a:off x="3726872" y="4375873"/>
            <a:ext cx="249381" cy="902710"/>
          </a:xfrm>
          <a:prstGeom prst="righ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B6443C-737F-6FF4-7870-D391B26EB01D}"/>
              </a:ext>
            </a:extLst>
          </p:cNvPr>
          <p:cNvSpPr txBox="1"/>
          <p:nvPr/>
        </p:nvSpPr>
        <p:spPr>
          <a:xfrm>
            <a:off x="4225635" y="4324476"/>
            <a:ext cx="2784764" cy="95410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2800" dirty="0">
                <a:solidFill>
                  <a:srgbClr val="002060"/>
                </a:solidFill>
                <a:latin typeface="Gill Sans Nova Light" panose="020B0302020104020203" pitchFamily="34" charset="0"/>
              </a:rPr>
              <a:t>Métodos No Paramétricos</a:t>
            </a:r>
          </a:p>
        </p:txBody>
      </p:sp>
    </p:spTree>
    <p:extLst>
      <p:ext uri="{BB962C8B-B14F-4D97-AF65-F5344CB8AC3E}">
        <p14:creationId xmlns:p14="http://schemas.microsoft.com/office/powerpoint/2010/main" val="52224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42471-9418-E3E3-C7E5-30087178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Métodos Paramétricos vs. No paramétricos: 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Distinción</a:t>
            </a:r>
            <a:r>
              <a:rPr lang="es-ES_tradnl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F5EC8-9CA8-BFFB-D2D0-21A54353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8C1CC4-2077-434E-BCF1-5D01C08A9B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65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9374</TotalTime>
  <Words>1868</Words>
  <Application>Microsoft Macintosh PowerPoint</Application>
  <PresentationFormat>Widescreen</PresentationFormat>
  <Paragraphs>305</Paragraphs>
  <Slides>44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Cambria Math</vt:lpstr>
      <vt:lpstr>Gill Sans Nova Light</vt:lpstr>
      <vt:lpstr>Goudy Old Style</vt:lpstr>
      <vt:lpstr>Lato</vt:lpstr>
      <vt:lpstr>Times</vt:lpstr>
      <vt:lpstr>Office Theme</vt:lpstr>
      <vt:lpstr>Métodos No Paramétricos I:  Histogramas</vt:lpstr>
      <vt:lpstr>En la clase de hoy</vt:lpstr>
      <vt:lpstr>Cuestiones operativas del curso: Próximos Deadlines</vt:lpstr>
      <vt:lpstr>Breve repaso de los principios de visualización de datos</vt:lpstr>
      <vt:lpstr>Orden de Temas: Secuencia de Trabajo con Datos</vt:lpstr>
      <vt:lpstr>Formalmente aún Etapa Explorativa</vt:lpstr>
      <vt:lpstr>¿Por qué es importante una buena estrategia de visualización de datos?</vt:lpstr>
      <vt:lpstr>En esta Clase nos enfocamos en Una Variable</vt:lpstr>
      <vt:lpstr>Métodos Paramétricos vs. No paramétricos: Distinción </vt:lpstr>
      <vt:lpstr>Lo que conocemos: Modelos Paramétricos</vt:lpstr>
      <vt:lpstr>Limitaciones: Modelos Paramétricos</vt:lpstr>
      <vt:lpstr>Modelos No Paramétricos: Idea </vt:lpstr>
      <vt:lpstr>¿Para que usamos métodos no paramétricos?</vt:lpstr>
      <vt:lpstr>Métodos No Paramétricos</vt:lpstr>
      <vt:lpstr>Intuición: ¿Cómo estimamos la probabilidad de tirar el dardo en un punto y_0?</vt:lpstr>
      <vt:lpstr>Objetivo: Conocer la  Distribución</vt:lpstr>
      <vt:lpstr>Una distribución teórica conocida</vt:lpstr>
      <vt:lpstr>Solución para conocer la Distribución</vt:lpstr>
      <vt:lpstr>Intuición: En términos más formales…</vt:lpstr>
      <vt:lpstr>Histogramas</vt:lpstr>
      <vt:lpstr>Ejemplo de Distribución del Salario en Perú</vt:lpstr>
      <vt:lpstr>Histograma: Formalmente I</vt:lpstr>
      <vt:lpstr>Histograma: Formalmente II</vt:lpstr>
      <vt:lpstr>Histograma: Formalmente III</vt:lpstr>
      <vt:lpstr>Histograma: Intuición  </vt:lpstr>
      <vt:lpstr>Sesgo del Histograma: Intuición </vt:lpstr>
      <vt:lpstr>Consideraciones para la Visualización</vt:lpstr>
      <vt:lpstr>Aplicaciones en Economía del Consumidor</vt:lpstr>
      <vt:lpstr>Dos artículos usan y estudian los histogramas entre consumidores</vt:lpstr>
      <vt:lpstr>Aplicación 1: Hábitos de consumo de gaseosas y cervezas usando histogramas</vt:lpstr>
      <vt:lpstr>Motivación: Los consumidores somos distintos</vt:lpstr>
      <vt:lpstr>Índice de Habito en el Consumo</vt:lpstr>
      <vt:lpstr>Distribución de consumo de gaseosas</vt:lpstr>
      <vt:lpstr>Distribución de consumo de cerveza</vt:lpstr>
      <vt:lpstr>Lecciones importantes</vt:lpstr>
      <vt:lpstr>Aplicación 2: Efectos de la visualización de los Histogramas</vt:lpstr>
      <vt:lpstr>Motivación: Decisiones viendo reviews</vt:lpstr>
      <vt:lpstr>Motivación: Rating de películas</vt:lpstr>
      <vt:lpstr>Idea Prinpcipal: Decisiones de consumo</vt:lpstr>
      <vt:lpstr>Experimento con posibles ratings</vt:lpstr>
      <vt:lpstr>Lecciones de los estudios</vt:lpstr>
      <vt:lpstr>Conclusiones finales</vt:lpstr>
      <vt:lpstr>¿Qué aprendimos hoy?</vt:lpstr>
      <vt:lpstr>¿Dudas, consultas?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data, Aprendizaje y Minería de Datos:  Perspectivas, ideas y herramientas para economistas</dc:title>
  <dc:creator>Romero, Maria Noelia</dc:creator>
  <cp:lastModifiedBy>Noelia Romero</cp:lastModifiedBy>
  <cp:revision>349</cp:revision>
  <dcterms:created xsi:type="dcterms:W3CDTF">2023-06-12T20:51:31Z</dcterms:created>
  <dcterms:modified xsi:type="dcterms:W3CDTF">2025-04-07T20:02:29Z</dcterms:modified>
</cp:coreProperties>
</file>